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tags/tag1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2.xml" ContentType="application/vnd.openxmlformats-officedocument.presentationml.tags+xml"/>
  <Override PartName="/ppt/notesSlides/notesSlide26.xml" ContentType="application/vnd.openxmlformats-officedocument.presentationml.notesSlide+xml"/>
  <Override PartName="/ppt/tags/tag13.xml" ContentType="application/vnd.openxmlformats-officedocument.presentationml.tags+xml"/>
  <Override PartName="/ppt/notesSlides/notesSlide27.xml" ContentType="application/vnd.openxmlformats-officedocument.presentationml.notesSlide+xml"/>
  <Override PartName="/ppt/tags/tag14.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5.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2"/>
  </p:notesMasterIdLst>
  <p:handoutMasterIdLst>
    <p:handoutMasterId r:id="rId33"/>
  </p:handoutMasterIdLst>
  <p:sldIdLst>
    <p:sldId id="256" r:id="rId2"/>
    <p:sldId id="257" r:id="rId3"/>
    <p:sldId id="258" r:id="rId4"/>
    <p:sldId id="259" r:id="rId5"/>
    <p:sldId id="296" r:id="rId6"/>
    <p:sldId id="263" r:id="rId7"/>
    <p:sldId id="262" r:id="rId8"/>
    <p:sldId id="260" r:id="rId9"/>
    <p:sldId id="264" r:id="rId10"/>
    <p:sldId id="265" r:id="rId11"/>
    <p:sldId id="261" r:id="rId12"/>
    <p:sldId id="266" r:id="rId13"/>
    <p:sldId id="267" r:id="rId14"/>
    <p:sldId id="268" r:id="rId15"/>
    <p:sldId id="269" r:id="rId16"/>
    <p:sldId id="276" r:id="rId17"/>
    <p:sldId id="270" r:id="rId18"/>
    <p:sldId id="271" r:id="rId19"/>
    <p:sldId id="272" r:id="rId20"/>
    <p:sldId id="279" r:id="rId21"/>
    <p:sldId id="288" r:id="rId22"/>
    <p:sldId id="287" r:id="rId23"/>
    <p:sldId id="290" r:id="rId24"/>
    <p:sldId id="295" r:id="rId25"/>
    <p:sldId id="285" r:id="rId26"/>
    <p:sldId id="291" r:id="rId27"/>
    <p:sldId id="292" r:id="rId28"/>
    <p:sldId id="293" r:id="rId29"/>
    <p:sldId id="282" r:id="rId30"/>
    <p:sldId id="294" r:id="rId31"/>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cDonald, Jessica" initials="J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0066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87" autoAdjust="0"/>
    <p:restoredTop sz="61427" autoAdjust="0"/>
  </p:normalViewPr>
  <p:slideViewPr>
    <p:cSldViewPr>
      <p:cViewPr varScale="1">
        <p:scale>
          <a:sx n="70" d="100"/>
          <a:sy n="70" d="100"/>
        </p:scale>
        <p:origin x="3426" y="66"/>
      </p:cViewPr>
      <p:guideLst>
        <p:guide orient="horz" pos="2160"/>
        <p:guide pos="2880"/>
      </p:guideLst>
    </p:cSldViewPr>
  </p:slideViewPr>
  <p:outlineViewPr>
    <p:cViewPr>
      <p:scale>
        <a:sx n="33" d="100"/>
        <a:sy n="33" d="100"/>
      </p:scale>
      <p:origin x="0" y="6492"/>
    </p:cViewPr>
  </p:outlineViewPr>
  <p:notesTextViewPr>
    <p:cViewPr>
      <p:scale>
        <a:sx n="1" d="1"/>
        <a:sy n="1" d="1"/>
      </p:scale>
      <p:origin x="0" y="0"/>
    </p:cViewPr>
  </p:notesTextViewPr>
  <p:sorterViewPr>
    <p:cViewPr>
      <p:scale>
        <a:sx n="100" d="100"/>
        <a:sy n="100" d="100"/>
      </p:scale>
      <p:origin x="0" y="2554"/>
    </p:cViewPr>
  </p:sorterViewPr>
  <p:notesViewPr>
    <p:cSldViewPr>
      <p:cViewPr>
        <p:scale>
          <a:sx n="100" d="100"/>
          <a:sy n="100" d="100"/>
        </p:scale>
        <p:origin x="-2179" y="955"/>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43AA101D-CA5E-4221-B7CB-D0270722B3AF}" type="datetimeFigureOut">
              <a:rPr lang="en-US" smtClean="0"/>
              <a:t>2/11/2020</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83946F0D-1992-4512-8E9E-6CB459F8247C}" type="slidenum">
              <a:rPr lang="en-US" smtClean="0"/>
              <a:t>‹#›</a:t>
            </a:fld>
            <a:endParaRPr lang="en-US" dirty="0"/>
          </a:p>
        </p:txBody>
      </p:sp>
    </p:spTree>
    <p:extLst>
      <p:ext uri="{BB962C8B-B14F-4D97-AF65-F5344CB8AC3E}">
        <p14:creationId xmlns:p14="http://schemas.microsoft.com/office/powerpoint/2010/main" val="540684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CA"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0B7D977C-87EE-4B19-908F-E74629831D9D}" type="datetimeFigureOut">
              <a:rPr lang="en-CA" smtClean="0"/>
              <a:t>2020-02-11</a:t>
            </a:fld>
            <a:endParaRPr lang="en-CA"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CA"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CA"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019215EC-479E-47EF-BFCC-F87B2CD365F6}" type="slidenum">
              <a:rPr lang="en-CA" smtClean="0"/>
              <a:t>‹#›</a:t>
            </a:fld>
            <a:endParaRPr lang="en-CA" dirty="0"/>
          </a:p>
        </p:txBody>
      </p:sp>
    </p:spTree>
    <p:extLst>
      <p:ext uri="{BB962C8B-B14F-4D97-AF65-F5344CB8AC3E}">
        <p14:creationId xmlns:p14="http://schemas.microsoft.com/office/powerpoint/2010/main" val="4073572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justice.gc.ca/fra/jp-cj/cannabi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rcmp-grc.gc.ca/ts-sr/aldr-id-cfa-aldr-eng.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justice.gc.ca/eng/cj-jp/cannabi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anada.ca/en/health-canada/services/drugs-medication/cannabis/health-effects/effects.html#a1"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Maintenant que la consommation de cannabis est légale au Canada </a:t>
            </a:r>
            <a:r>
              <a:rPr lang="en-US" baseline="0" dirty="0"/>
              <a:t>(</a:t>
            </a:r>
            <a:r>
              <a:rPr lang="en-US" dirty="0"/>
              <a:t>l’âge varie selon la province ou le territoire), il importe de connaître l’effet des facultés affaiblies par le cannabis sur la capacité de travailler en toute sécurité. Bien que le cannabis à des fins récréatives soit légal, le travail et le cannabis, ça ne va juste pas ensemble. </a:t>
            </a:r>
            <a:endParaRPr lang="en-CA" dirty="0"/>
          </a:p>
          <a:p>
            <a:endParaRPr lang="en-CA" i="1" baseline="0" dirty="0"/>
          </a:p>
          <a:p>
            <a:endParaRPr lang="en-CA" i="1" dirty="0"/>
          </a:p>
        </p:txBody>
      </p:sp>
      <p:sp>
        <p:nvSpPr>
          <p:cNvPr id="4" name="Slide Number Placeholder 3"/>
          <p:cNvSpPr>
            <a:spLocks noGrp="1"/>
          </p:cNvSpPr>
          <p:nvPr>
            <p:ph type="sldNum" sz="quarter" idx="10"/>
          </p:nvPr>
        </p:nvSpPr>
        <p:spPr/>
        <p:txBody>
          <a:bodyPr/>
          <a:lstStyle/>
          <a:p>
            <a:fld id="{019215EC-479E-47EF-BFCC-F87B2CD365F6}" type="slidenum">
              <a:rPr lang="en-CA" smtClean="0"/>
              <a:t>1</a:t>
            </a:fld>
            <a:endParaRPr lang="en-CA" dirty="0"/>
          </a:p>
        </p:txBody>
      </p:sp>
    </p:spTree>
    <p:extLst>
      <p:ext uri="{BB962C8B-B14F-4D97-AF65-F5344CB8AC3E}">
        <p14:creationId xmlns:p14="http://schemas.microsoft.com/office/powerpoint/2010/main" val="2853384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1216" y="4560570"/>
            <a:ext cx="6912768" cy="4320540"/>
          </a:xfrm>
        </p:spPr>
        <p:txBody>
          <a:bodyPr/>
          <a:lstStyle/>
          <a:p>
            <a:r>
              <a:rPr lang="en-US" b="0" dirty="0"/>
              <a:t>Il y a des loi</a:t>
            </a:r>
            <a:r>
              <a:rPr lang="en-US" dirty="0"/>
              <a:t>s qui précisent qui peut posséder, consommer, </a:t>
            </a:r>
            <a:r>
              <a:rPr lang="en-US" b="0" dirty="0"/>
              <a:t>produire</a:t>
            </a:r>
            <a:r>
              <a:rPr lang="en-US" dirty="0"/>
              <a:t>, </a:t>
            </a:r>
            <a:r>
              <a:rPr lang="en-US" b="0" dirty="0"/>
              <a:t>distribuer </a:t>
            </a:r>
            <a:r>
              <a:rPr lang="en-US" dirty="0"/>
              <a:t>et</a:t>
            </a:r>
            <a:r>
              <a:rPr lang="en-US" b="0" dirty="0"/>
              <a:t> vendre du cannabis. Au </a:t>
            </a:r>
            <a:r>
              <a:rPr lang="en-US" dirty="0"/>
              <a:t>Canada, la réglementation fédérale sur le cannabis est énoncée dans la </a:t>
            </a:r>
            <a:r>
              <a:rPr lang="en-US" i="1" dirty="0"/>
              <a:t>Loi sur le cannabis</a:t>
            </a:r>
            <a:r>
              <a:rPr lang="en-US" dirty="0"/>
              <a:t>. </a:t>
            </a:r>
            <a:r>
              <a:rPr lang="en-US" b="0" i="1" baseline="0" dirty="0"/>
              <a:t> </a:t>
            </a:r>
            <a:endParaRPr lang="en-US" b="1" dirty="0"/>
          </a:p>
          <a:p>
            <a:endParaRPr lang="en-US" dirty="0"/>
          </a:p>
          <a:p>
            <a:r>
              <a:rPr lang="en-US" dirty="0"/>
              <a:t>Selon la loi fédérale,</a:t>
            </a:r>
            <a:r>
              <a:rPr lang="en-US" baseline="0" dirty="0"/>
              <a:t> </a:t>
            </a:r>
            <a:r>
              <a:rPr lang="fr-FR" dirty="0"/>
              <a:t>les adultes âgés de 18 ans ou plus peuvent légalement : </a:t>
            </a:r>
            <a:endParaRPr lang="en-US" dirty="0"/>
          </a:p>
          <a:p>
            <a:pPr marL="177845" indent="-177845">
              <a:buFont typeface="Arial" pitchFamily="34" charset="0"/>
              <a:buChar char="•"/>
            </a:pPr>
            <a:r>
              <a:rPr lang="fr-FR" dirty="0"/>
              <a:t>posséder jusqu’à 30 grammes de cannabis légal;</a:t>
            </a:r>
          </a:p>
          <a:p>
            <a:pPr marL="177845" indent="-177845">
              <a:buFont typeface="Arial" pitchFamily="34" charset="0"/>
              <a:buChar char="•"/>
            </a:pPr>
            <a:r>
              <a:rPr lang="fr-FR" dirty="0"/>
              <a:t>partager jusqu’à 30 grammes de cannabis légal avec d’autres adultes;</a:t>
            </a:r>
          </a:p>
          <a:p>
            <a:pPr marL="177845" indent="-177845">
              <a:buFont typeface="Arial" pitchFamily="34" charset="0"/>
              <a:buChar char="•"/>
            </a:pPr>
            <a:r>
              <a:rPr lang="fr-FR" dirty="0"/>
              <a:t>acheter du cannabis séché ou frais et de l’huile de cannabis d’un détaillant soumis à la réglementation provinciale;</a:t>
            </a:r>
          </a:p>
          <a:p>
            <a:pPr marL="177845" indent="-177845">
              <a:buFont typeface="Arial" pitchFamily="34" charset="0"/>
              <a:buChar char="•"/>
            </a:pPr>
            <a:r>
              <a:rPr lang="fr-FR" dirty="0"/>
              <a:t>cultiver à des fins personnelles jusqu’à quatre plantes de cannabis par résidence à partir de graines ou de semis de source autorisée;</a:t>
            </a:r>
          </a:p>
          <a:p>
            <a:pPr marL="177845" indent="-177845">
              <a:buFont typeface="Arial" pitchFamily="34" charset="0"/>
              <a:buChar char="•"/>
            </a:pPr>
            <a:r>
              <a:rPr lang="fr-FR" dirty="0"/>
              <a:t>fabriquer à la maison des produits de cannabis, comme des aliments ou des boissons, pourvu qu’aucun solvant organique ne soit utilisé pour créer des produits concentrés.</a:t>
            </a:r>
          </a:p>
          <a:p>
            <a:endParaRPr lang="en-US" dirty="0"/>
          </a:p>
          <a:p>
            <a:r>
              <a:rPr lang="fr-FR" dirty="0"/>
              <a:t>Depuis le 17 octobre 2019, la vente de produits comestibles et de concentrés de cannabis est autorisée.</a:t>
            </a:r>
            <a:endParaRPr lang="en-US" dirty="0"/>
          </a:p>
          <a:p>
            <a:endParaRPr lang="en-US" dirty="0"/>
          </a:p>
          <a:p>
            <a:r>
              <a:rPr lang="en-US" dirty="0"/>
              <a:t>Bien que la loi fédérale précise que l’âge légal est de 18 ans, dans bien des provinces et territoires, l’âge légal est de 19 ans. Chaque province et territoire a ses propres lois. Il est donc important de connaître les lois qui s’appliquent à la province ou au territoire où vous résidez et séjournez fréquemment. </a:t>
            </a:r>
            <a:r>
              <a:rPr lang="en-US" baseline="0" dirty="0"/>
              <a:t> </a:t>
            </a:r>
          </a:p>
          <a:p>
            <a:endParaRPr lang="en-US" baseline="0" dirty="0"/>
          </a:p>
          <a:p>
            <a:r>
              <a:rPr lang="en-US" baseline="0" dirty="0"/>
              <a:t>Source : </a:t>
            </a:r>
            <a:r>
              <a:rPr lang="en-CA" dirty="0">
                <a:hlinkClick r:id="rId3"/>
              </a:rPr>
              <a:t>https://www.justice.gc.ca/fra/jp-cj/cannabis/</a:t>
            </a:r>
            <a:endParaRPr lang="en-US" dirty="0"/>
          </a:p>
          <a:p>
            <a:endParaRPr lang="en-US" dirty="0"/>
          </a:p>
          <a:p>
            <a:r>
              <a:rPr lang="en-US" dirty="0"/>
              <a:t>Législation provinciale / territoritale : https://www.canada.ca/fr/sante-canada/services/drogues-medicaments/cannabis/lois-reglementation/provinces-territoires.html</a:t>
            </a:r>
            <a:endParaRPr lang="en-CA" dirty="0"/>
          </a:p>
        </p:txBody>
      </p:sp>
    </p:spTree>
    <p:extLst>
      <p:ext uri="{BB962C8B-B14F-4D97-AF65-F5344CB8AC3E}">
        <p14:creationId xmlns:p14="http://schemas.microsoft.com/office/powerpoint/2010/main" val="3798755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La conduite avec les facultés affaiblies par les drogues est illégal au Canada depuis 1925. Si vous conduisez avec les facultés affaiblies par les drogues, vous ne mettez pas seulement votre vie et la vie des autres en danger, mais vous pourriez perdre votre permis de conduire, avoir une amende, faire l’objet d’accusations criminelles </a:t>
            </a:r>
            <a:r>
              <a:rPr lang="en-US" dirty="0"/>
              <a:t>ou même </a:t>
            </a:r>
            <a:r>
              <a:rPr lang="en-US" b="0" dirty="0"/>
              <a:t>être emprisonné. </a:t>
            </a:r>
            <a:r>
              <a:rPr lang="en-US" b="0" baseline="0" dirty="0"/>
              <a:t>Chaque</a:t>
            </a:r>
            <a:r>
              <a:rPr lang="en-US" b="0" dirty="0"/>
              <a:t> province a ses propres loi</a:t>
            </a:r>
            <a:r>
              <a:rPr lang="en-US" dirty="0"/>
              <a:t>s </a:t>
            </a:r>
            <a:r>
              <a:rPr lang="en-US" b="0" dirty="0"/>
              <a:t>relatives à la conduite avec les facultés affaiblies.</a:t>
            </a:r>
            <a:r>
              <a:rPr lang="en-US" b="0" baseline="0" dirty="0"/>
              <a:t> </a:t>
            </a:r>
          </a:p>
          <a:p>
            <a:endParaRPr lang="en-US" b="0" baseline="0" dirty="0"/>
          </a:p>
          <a:p>
            <a:r>
              <a:rPr lang="en-US" b="0" baseline="0" dirty="0"/>
              <a:t>Le cannabis et les autres drogues peuvent</a:t>
            </a:r>
            <a:r>
              <a:rPr lang="en-US" b="0" dirty="0"/>
              <a:t> affaiblir votre capacité de conduire un véhicule motorisé </a:t>
            </a:r>
            <a:r>
              <a:rPr lang="en-US" b="0" baseline="0" dirty="0"/>
              <a:t>de nombreuses façons. Voici un exemple de la façon dont</a:t>
            </a:r>
            <a:r>
              <a:rPr lang="en-US" b="0" dirty="0"/>
              <a:t> les facultés affaiblies par le cannabis peuvent avoir un effet sur votre sécurité.</a:t>
            </a:r>
            <a:endParaRPr lang="en-US" b="0" baseline="0" dirty="0"/>
          </a:p>
          <a:p>
            <a:endParaRPr lang="en-CA" dirty="0">
              <a:hlinkClick r:id="rId3"/>
            </a:endParaRPr>
          </a:p>
          <a:p>
            <a:r>
              <a:rPr lang="en-CA" dirty="0"/>
              <a:t>Source : http://www.rcmp-grc.gc.ca/ts-sr/aldr-id-cfa-aldr-fra.htm</a:t>
            </a:r>
          </a:p>
        </p:txBody>
      </p:sp>
      <p:sp>
        <p:nvSpPr>
          <p:cNvPr id="4" name="Slide Number Placeholder 3"/>
          <p:cNvSpPr>
            <a:spLocks noGrp="1"/>
          </p:cNvSpPr>
          <p:nvPr>
            <p:ph type="sldNum" sz="quarter" idx="10"/>
          </p:nvPr>
        </p:nvSpPr>
        <p:spPr/>
        <p:txBody>
          <a:bodyPr/>
          <a:lstStyle/>
          <a:p>
            <a:fld id="{019215EC-479E-47EF-BFCC-F87B2CD365F6}" type="slidenum">
              <a:rPr lang="en-CA" smtClean="0"/>
              <a:t>11</a:t>
            </a:fld>
            <a:endParaRPr lang="en-CA" dirty="0"/>
          </a:p>
        </p:txBody>
      </p:sp>
    </p:spTree>
    <p:extLst>
      <p:ext uri="{BB962C8B-B14F-4D97-AF65-F5344CB8AC3E}">
        <p14:creationId xmlns:p14="http://schemas.microsoft.com/office/powerpoint/2010/main" val="2673376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Des sanctions</a:t>
            </a:r>
            <a:r>
              <a:rPr lang="en-US" b="0" dirty="0"/>
              <a:t> pénales ne s’appliquent pas seulement à la conduite avec les facultés affaiblies, mais auss</a:t>
            </a:r>
            <a:r>
              <a:rPr lang="en-US" dirty="0"/>
              <a:t>i à </a:t>
            </a:r>
            <a:r>
              <a:rPr lang="en-US" b="0" dirty="0"/>
              <a:t>la possession ou à la consommation</a:t>
            </a:r>
            <a:r>
              <a:rPr lang="en-US" dirty="0"/>
              <a:t> illégale de </a:t>
            </a:r>
            <a:r>
              <a:rPr lang="en-US" b="0" dirty="0"/>
              <a:t>cannabis. Selon la gravité de l’infraction, il pourrait s’agir d’</a:t>
            </a:r>
            <a:r>
              <a:rPr lang="en-US" dirty="0"/>
              <a:t>amendes ou d’années d’emprisonnement si vous contrevenez à la loi sur le cannabis de votre province ou territoire.</a:t>
            </a:r>
            <a:r>
              <a:rPr lang="en-US" b="0" baseline="0" dirty="0"/>
              <a:t> </a:t>
            </a:r>
          </a:p>
          <a:p>
            <a:endParaRPr lang="en-US" b="0" baseline="0" dirty="0"/>
          </a:p>
          <a:p>
            <a:endParaRPr lang="en-CA" dirty="0">
              <a:hlinkClick r:id="rId3"/>
            </a:endParaRPr>
          </a:p>
          <a:p>
            <a:r>
              <a:rPr lang="en-CA" dirty="0"/>
              <a:t>Source : https://www.justice.gc.ca/fra/jp-cj/cannabis/ </a:t>
            </a:r>
          </a:p>
        </p:txBody>
      </p:sp>
      <p:sp>
        <p:nvSpPr>
          <p:cNvPr id="4" name="Slide Number Placeholder 3"/>
          <p:cNvSpPr>
            <a:spLocks noGrp="1"/>
          </p:cNvSpPr>
          <p:nvPr>
            <p:ph type="sldNum" sz="quarter" idx="10"/>
          </p:nvPr>
        </p:nvSpPr>
        <p:spPr/>
        <p:txBody>
          <a:bodyPr/>
          <a:lstStyle/>
          <a:p>
            <a:fld id="{019215EC-479E-47EF-BFCC-F87B2CD365F6}" type="slidenum">
              <a:rPr lang="en-CA" smtClean="0"/>
              <a:t>12</a:t>
            </a:fld>
            <a:endParaRPr lang="en-CA" dirty="0"/>
          </a:p>
        </p:txBody>
      </p:sp>
    </p:spTree>
    <p:extLst>
      <p:ext uri="{BB962C8B-B14F-4D97-AF65-F5344CB8AC3E}">
        <p14:creationId xmlns:p14="http://schemas.microsoft.com/office/powerpoint/2010/main" val="2673376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dirty="0"/>
              <a:t>Parlons maintenant du travail. Pensez à n’importe quel lieu de travail. Il pourrait s’agir d’un hôpital ou d’une clinique, d’une ferme, d’un magasin de charcuterie, d’un restaurant, d’une épicerie, d’une garderie, etc.</a:t>
            </a:r>
          </a:p>
          <a:p>
            <a:pPr eaLnBrk="1" hangingPunct="1">
              <a:lnSpc>
                <a:spcPct val="80000"/>
              </a:lnSpc>
              <a:spcBef>
                <a:spcPct val="0"/>
              </a:spcBef>
            </a:pPr>
            <a:endParaRPr lang="en-US" altLang="en-US" dirty="0"/>
          </a:p>
          <a:p>
            <a:pPr eaLnBrk="1" hangingPunct="1">
              <a:lnSpc>
                <a:spcPct val="80000"/>
              </a:lnSpc>
              <a:spcBef>
                <a:spcPct val="0"/>
              </a:spcBef>
            </a:pPr>
            <a:r>
              <a:rPr lang="en-US" altLang="en-US" dirty="0"/>
              <a:t>(Demandez aux participants de donner des exemples de lieux de travail, comme leur propre lieu de travail, celui de leurs parents, etc.)</a:t>
            </a:r>
          </a:p>
          <a:p>
            <a:pPr eaLnBrk="1" hangingPunct="1">
              <a:lnSpc>
                <a:spcPct val="80000"/>
              </a:lnSpc>
              <a:spcBef>
                <a:spcPct val="0"/>
              </a:spcBef>
            </a:pPr>
            <a:r>
              <a:rPr lang="en-US" altLang="en-US" dirty="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0620" indent="-296392" eaLnBrk="0" hangingPunct="0">
              <a:spcBef>
                <a:spcPct val="30000"/>
              </a:spcBef>
              <a:defRPr sz="1200">
                <a:solidFill>
                  <a:schemeClr val="tx1"/>
                </a:solidFill>
                <a:latin typeface="Calibri" pitchFamily="34" charset="0"/>
              </a:defRPr>
            </a:lvl2pPr>
            <a:lvl3pPr marL="1185569" indent="-237113" eaLnBrk="0" hangingPunct="0">
              <a:spcBef>
                <a:spcPct val="30000"/>
              </a:spcBef>
              <a:defRPr sz="1200">
                <a:solidFill>
                  <a:schemeClr val="tx1"/>
                </a:solidFill>
                <a:latin typeface="Calibri" pitchFamily="34" charset="0"/>
              </a:defRPr>
            </a:lvl3pPr>
            <a:lvl4pPr marL="1659795" indent="-237113" eaLnBrk="0" hangingPunct="0">
              <a:spcBef>
                <a:spcPct val="30000"/>
              </a:spcBef>
              <a:defRPr sz="1200">
                <a:solidFill>
                  <a:schemeClr val="tx1"/>
                </a:solidFill>
                <a:latin typeface="Calibri" pitchFamily="34" charset="0"/>
              </a:defRPr>
            </a:lvl4pPr>
            <a:lvl5pPr marL="2134024" indent="-237113" eaLnBrk="0" hangingPunct="0">
              <a:spcBef>
                <a:spcPct val="30000"/>
              </a:spcBef>
              <a:defRPr sz="1200">
                <a:solidFill>
                  <a:schemeClr val="tx1"/>
                </a:solidFill>
                <a:latin typeface="Calibri" pitchFamily="34" charset="0"/>
              </a:defRPr>
            </a:lvl5pPr>
            <a:lvl6pPr marL="2608250" indent="-237113" eaLnBrk="0" fontAlgn="base" hangingPunct="0">
              <a:spcBef>
                <a:spcPct val="30000"/>
              </a:spcBef>
              <a:spcAft>
                <a:spcPct val="0"/>
              </a:spcAft>
              <a:defRPr sz="1200">
                <a:solidFill>
                  <a:schemeClr val="tx1"/>
                </a:solidFill>
                <a:latin typeface="Calibri" pitchFamily="34" charset="0"/>
              </a:defRPr>
            </a:lvl6pPr>
            <a:lvl7pPr marL="3082477" indent="-237113" eaLnBrk="0" fontAlgn="base" hangingPunct="0">
              <a:spcBef>
                <a:spcPct val="30000"/>
              </a:spcBef>
              <a:spcAft>
                <a:spcPct val="0"/>
              </a:spcAft>
              <a:defRPr sz="1200">
                <a:solidFill>
                  <a:schemeClr val="tx1"/>
                </a:solidFill>
                <a:latin typeface="Calibri" pitchFamily="34" charset="0"/>
              </a:defRPr>
            </a:lvl7pPr>
            <a:lvl8pPr marL="3556706" indent="-237113" eaLnBrk="0" fontAlgn="base" hangingPunct="0">
              <a:spcBef>
                <a:spcPct val="30000"/>
              </a:spcBef>
              <a:spcAft>
                <a:spcPct val="0"/>
              </a:spcAft>
              <a:defRPr sz="1200">
                <a:solidFill>
                  <a:schemeClr val="tx1"/>
                </a:solidFill>
                <a:latin typeface="Calibri" pitchFamily="34" charset="0"/>
              </a:defRPr>
            </a:lvl8pPr>
            <a:lvl9pPr marL="4030932" indent="-23711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99F0166E-F6ED-4DD3-8F42-7E0CAFE0A904}" type="slidenum">
              <a:rPr lang="en-US" altLang="en-US" smtClean="0"/>
              <a:pPr eaLnBrk="1" fontAlgn="base" hangingPunct="1">
                <a:spcBef>
                  <a:spcPct val="0"/>
                </a:spcBef>
                <a:spcAft>
                  <a:spcPct val="0"/>
                </a:spcAft>
              </a:pPr>
              <a:t>13</a:t>
            </a:fld>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dirty="0"/>
              <a:t>Les lieux de travail </a:t>
            </a:r>
            <a:r>
              <a:rPr lang="en-US" altLang="en-US" i="1" dirty="0"/>
              <a:t>peuvent</a:t>
            </a:r>
            <a:r>
              <a:rPr lang="en-US" altLang="en-US" dirty="0"/>
              <a:t> être dangereux et certains,</a:t>
            </a:r>
            <a:r>
              <a:rPr lang="en-US" altLang="en-US" baseline="0" dirty="0"/>
              <a:t> </a:t>
            </a:r>
            <a:r>
              <a:rPr lang="en-US" altLang="en-US" dirty="0"/>
              <a:t>plus que d’autres. Aujourd’hui déjà, quelque part au Canada, un travailleur a été gravement blessé au travail.</a:t>
            </a:r>
          </a:p>
          <a:p>
            <a:pPr eaLnBrk="1" hangingPunct="1">
              <a:lnSpc>
                <a:spcPct val="80000"/>
              </a:lnSpc>
              <a:spcBef>
                <a:spcPct val="0"/>
              </a:spcBef>
            </a:pPr>
            <a:endParaRPr lang="en-US" altLang="en-US" dirty="0"/>
          </a:p>
          <a:p>
            <a:pPr eaLnBrk="1" hangingPunct="1">
              <a:lnSpc>
                <a:spcPct val="80000"/>
              </a:lnSpc>
              <a:spcBef>
                <a:spcPct val="0"/>
              </a:spcBef>
            </a:pPr>
            <a:r>
              <a:rPr lang="en-US" altLang="en-US" dirty="0"/>
              <a:t>(Invitez les </a:t>
            </a:r>
            <a:r>
              <a:rPr lang="en-US" altLang="en-US" dirty="0">
                <a:latin typeface="+mn-lt"/>
              </a:rPr>
              <a:t>participants à raconter une situation</a:t>
            </a:r>
            <a:r>
              <a:rPr lang="en-US" altLang="en-US" baseline="0" dirty="0">
                <a:latin typeface="+mn-lt"/>
              </a:rPr>
              <a:t> où quelqu’un a subi une </a:t>
            </a:r>
            <a:r>
              <a:rPr lang="en-US" altLang="en-US" dirty="0">
                <a:latin typeface="+mn-lt"/>
              </a:rPr>
              <a:t>blessure au travail.)</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0620" indent="-296392" eaLnBrk="0" hangingPunct="0">
              <a:spcBef>
                <a:spcPct val="30000"/>
              </a:spcBef>
              <a:defRPr sz="1200">
                <a:solidFill>
                  <a:schemeClr val="tx1"/>
                </a:solidFill>
                <a:latin typeface="Calibri" pitchFamily="34" charset="0"/>
              </a:defRPr>
            </a:lvl2pPr>
            <a:lvl3pPr marL="1185569" indent="-237113" eaLnBrk="0" hangingPunct="0">
              <a:spcBef>
                <a:spcPct val="30000"/>
              </a:spcBef>
              <a:defRPr sz="1200">
                <a:solidFill>
                  <a:schemeClr val="tx1"/>
                </a:solidFill>
                <a:latin typeface="Calibri" pitchFamily="34" charset="0"/>
              </a:defRPr>
            </a:lvl3pPr>
            <a:lvl4pPr marL="1659795" indent="-237113" eaLnBrk="0" hangingPunct="0">
              <a:spcBef>
                <a:spcPct val="30000"/>
              </a:spcBef>
              <a:defRPr sz="1200">
                <a:solidFill>
                  <a:schemeClr val="tx1"/>
                </a:solidFill>
                <a:latin typeface="Calibri" pitchFamily="34" charset="0"/>
              </a:defRPr>
            </a:lvl4pPr>
            <a:lvl5pPr marL="2134024" indent="-237113" eaLnBrk="0" hangingPunct="0">
              <a:spcBef>
                <a:spcPct val="30000"/>
              </a:spcBef>
              <a:defRPr sz="1200">
                <a:solidFill>
                  <a:schemeClr val="tx1"/>
                </a:solidFill>
                <a:latin typeface="Calibri" pitchFamily="34" charset="0"/>
              </a:defRPr>
            </a:lvl5pPr>
            <a:lvl6pPr marL="2608250" indent="-237113" eaLnBrk="0" fontAlgn="base" hangingPunct="0">
              <a:spcBef>
                <a:spcPct val="30000"/>
              </a:spcBef>
              <a:spcAft>
                <a:spcPct val="0"/>
              </a:spcAft>
              <a:defRPr sz="1200">
                <a:solidFill>
                  <a:schemeClr val="tx1"/>
                </a:solidFill>
                <a:latin typeface="Calibri" pitchFamily="34" charset="0"/>
              </a:defRPr>
            </a:lvl6pPr>
            <a:lvl7pPr marL="3082477" indent="-237113" eaLnBrk="0" fontAlgn="base" hangingPunct="0">
              <a:spcBef>
                <a:spcPct val="30000"/>
              </a:spcBef>
              <a:spcAft>
                <a:spcPct val="0"/>
              </a:spcAft>
              <a:defRPr sz="1200">
                <a:solidFill>
                  <a:schemeClr val="tx1"/>
                </a:solidFill>
                <a:latin typeface="Calibri" pitchFamily="34" charset="0"/>
              </a:defRPr>
            </a:lvl7pPr>
            <a:lvl8pPr marL="3556706" indent="-237113" eaLnBrk="0" fontAlgn="base" hangingPunct="0">
              <a:spcBef>
                <a:spcPct val="30000"/>
              </a:spcBef>
              <a:spcAft>
                <a:spcPct val="0"/>
              </a:spcAft>
              <a:defRPr sz="1200">
                <a:solidFill>
                  <a:schemeClr val="tx1"/>
                </a:solidFill>
                <a:latin typeface="Calibri" pitchFamily="34" charset="0"/>
              </a:defRPr>
            </a:lvl8pPr>
            <a:lvl9pPr marL="4030932" indent="-23711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CA719713-F486-4CCD-A6A7-68A2EE6EBF2C}" type="slidenum">
              <a:rPr lang="en-US" altLang="en-US" smtClean="0"/>
              <a:pPr eaLnBrk="1" fontAlgn="base" hangingPunct="1">
                <a:spcBef>
                  <a:spcPct val="0"/>
                </a:spcBef>
                <a:spcAft>
                  <a:spcPct val="0"/>
                </a:spcAft>
              </a:pPr>
              <a:t>14</a:t>
            </a:fld>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dirty="0"/>
              <a:t>Qu’est-ce qui fait qu’un lieu de travail est plus dangereux qu’un autre? Pourquoi certains travailleurs risquent-ils davantage de se blesser au travail que d’autres? </a:t>
            </a:r>
          </a:p>
          <a:p>
            <a:pPr eaLnBrk="1" hangingPunct="1">
              <a:lnSpc>
                <a:spcPct val="80000"/>
              </a:lnSpc>
              <a:spcBef>
                <a:spcPct val="0"/>
              </a:spcBef>
            </a:pPr>
            <a:endParaRPr lang="en-US" altLang="en-US" dirty="0"/>
          </a:p>
          <a:p>
            <a:pPr eaLnBrk="1" hangingPunct="1">
              <a:lnSpc>
                <a:spcPct val="80000"/>
              </a:lnSpc>
              <a:spcBef>
                <a:spcPct val="0"/>
              </a:spcBef>
            </a:pPr>
            <a:r>
              <a:rPr lang="en-US" altLang="en-US" dirty="0"/>
              <a:t>On doit tenir compte de nombreux facteurs pour déterminer si un</a:t>
            </a:r>
            <a:r>
              <a:rPr lang="en-US" altLang="en-US" baseline="0" dirty="0"/>
              <a:t> lieu de travail est sécuritaire </a:t>
            </a:r>
            <a:r>
              <a:rPr lang="en-US" altLang="en-US" i="0" baseline="0" dirty="0"/>
              <a:t>ou dangereux</a:t>
            </a:r>
            <a:r>
              <a:rPr lang="en-US" altLang="en-US" baseline="0" dirty="0"/>
              <a:t>. </a:t>
            </a:r>
            <a:endParaRPr lang="en-US" altLang="en-US" dirty="0"/>
          </a:p>
          <a:p>
            <a:pPr eaLnBrk="1" hangingPunct="1">
              <a:lnSpc>
                <a:spcPct val="80000"/>
              </a:lnSpc>
              <a:spcBef>
                <a:spcPct val="0"/>
              </a:spcBef>
            </a:pPr>
            <a:endParaRPr lang="en-US" altLang="en-US" dirty="0"/>
          </a:p>
          <a:p>
            <a:pPr eaLnBrk="1" hangingPunct="1">
              <a:lnSpc>
                <a:spcPct val="80000"/>
              </a:lnSpc>
              <a:spcBef>
                <a:spcPct val="0"/>
              </a:spcBef>
            </a:pPr>
            <a:r>
              <a:rPr lang="en-US" altLang="en-US" dirty="0"/>
              <a:t>(Repassez les facteurs en donnant un ou deux exemples pour chacun.)</a:t>
            </a:r>
          </a:p>
          <a:p>
            <a:pPr marL="177845" indent="-177845">
              <a:lnSpc>
                <a:spcPct val="80000"/>
              </a:lnSpc>
              <a:spcBef>
                <a:spcPct val="0"/>
              </a:spcBef>
              <a:buFont typeface="Arial" panose="020B0604020202020204" pitchFamily="34" charset="0"/>
              <a:buChar char="•"/>
            </a:pPr>
            <a:r>
              <a:rPr lang="en-US" altLang="en-US" baseline="0" dirty="0"/>
              <a:t>Type de lieu de travail – un magasin de chaussures ou une</a:t>
            </a:r>
            <a:r>
              <a:rPr lang="en-US" altLang="en-US" dirty="0"/>
              <a:t> usine de fabrication</a:t>
            </a:r>
            <a:r>
              <a:rPr lang="en-US" altLang="en-US" baseline="0" dirty="0"/>
              <a:t> </a:t>
            </a:r>
          </a:p>
          <a:p>
            <a:pPr marL="177845" indent="-177845">
              <a:lnSpc>
                <a:spcPct val="80000"/>
              </a:lnSpc>
              <a:spcBef>
                <a:spcPct val="0"/>
              </a:spcBef>
              <a:buFont typeface="Arial" panose="020B0604020202020204" pitchFamily="34" charset="0"/>
              <a:buChar char="•"/>
            </a:pPr>
            <a:r>
              <a:rPr lang="en-US" altLang="en-US" baseline="0" dirty="0"/>
              <a:t>État de l’équipement – une nouvelle scie munie</a:t>
            </a:r>
            <a:r>
              <a:rPr lang="en-US" altLang="en-US" dirty="0"/>
              <a:t> de dispositifs de protection ou une vieille scie qui fonctionne mal</a:t>
            </a:r>
            <a:endParaRPr lang="en-US" altLang="en-US" baseline="0" dirty="0"/>
          </a:p>
          <a:p>
            <a:pPr marL="177845" indent="-177845">
              <a:lnSpc>
                <a:spcPct val="80000"/>
              </a:lnSpc>
              <a:spcBef>
                <a:spcPct val="0"/>
              </a:spcBef>
              <a:buFont typeface="Arial" panose="020B0604020202020204" pitchFamily="34" charset="0"/>
              <a:buChar char="•"/>
            </a:pPr>
            <a:r>
              <a:rPr lang="en-US" altLang="en-US" baseline="0" dirty="0"/>
              <a:t>Matériel utilisé – la manipulation des aliments</a:t>
            </a:r>
            <a:r>
              <a:rPr lang="en-US" altLang="en-US" dirty="0"/>
              <a:t> ou la manipulation de pesticides</a:t>
            </a:r>
            <a:endParaRPr lang="en-US" altLang="en-US" baseline="0" dirty="0"/>
          </a:p>
          <a:p>
            <a:pPr marL="177845" indent="-177845">
              <a:lnSpc>
                <a:spcPct val="80000"/>
              </a:lnSpc>
              <a:spcBef>
                <a:spcPct val="0"/>
              </a:spcBef>
              <a:buFont typeface="Arial" panose="020B0604020202020204" pitchFamily="34" charset="0"/>
              <a:buChar char="•"/>
            </a:pPr>
            <a:r>
              <a:rPr lang="en-US" altLang="en-US" baseline="0" dirty="0"/>
              <a:t>Procédures en place – </a:t>
            </a:r>
            <a:r>
              <a:rPr lang="en-US" altLang="en-US" dirty="0"/>
              <a:t>les procédures de travail sécuritaires ou aucune procédure officielle</a:t>
            </a:r>
            <a:endParaRPr lang="en-US" altLang="en-US" baseline="0" dirty="0"/>
          </a:p>
          <a:p>
            <a:pPr marL="177845" indent="-177845">
              <a:lnSpc>
                <a:spcPct val="80000"/>
              </a:lnSpc>
              <a:spcBef>
                <a:spcPct val="0"/>
              </a:spcBef>
              <a:buFont typeface="Arial" panose="020B0604020202020204" pitchFamily="34" charset="0"/>
              <a:buChar char="•"/>
            </a:pPr>
            <a:r>
              <a:rPr lang="en-US" altLang="en-US" baseline="0" dirty="0"/>
              <a:t>Formation et supervision – une formation méthodique structurée</a:t>
            </a:r>
            <a:r>
              <a:rPr lang="en-US" altLang="en-US" dirty="0"/>
              <a:t> relativement à tous les processus de travail ou l’apprentissage sur le tas</a:t>
            </a:r>
            <a:endParaRPr lang="en-US" altLang="en-US" baseline="0" dirty="0"/>
          </a:p>
          <a:p>
            <a:pPr marL="177845" indent="-177845">
              <a:lnSpc>
                <a:spcPct val="80000"/>
              </a:lnSpc>
              <a:spcBef>
                <a:spcPct val="0"/>
              </a:spcBef>
              <a:buFont typeface="Arial" panose="020B0604020202020204" pitchFamily="34" charset="0"/>
              <a:buChar char="•"/>
            </a:pPr>
            <a:r>
              <a:rPr lang="en-US" altLang="en-US" dirty="0"/>
              <a:t>Facteurs liés aux travailleurs – des travailleurs compétents, engagés et énergiques, ou des travailleurs peu compétents, peu engagés et ayant peu d’énergie</a:t>
            </a:r>
            <a:endParaRPr lang="en-US" altLang="en-US" baseline="0" dirty="0"/>
          </a:p>
          <a:p>
            <a:pPr marL="177845" indent="-177845">
              <a:lnSpc>
                <a:spcPct val="80000"/>
              </a:lnSpc>
              <a:spcBef>
                <a:spcPct val="0"/>
              </a:spcBef>
              <a:buFont typeface="Arial" panose="020B0604020202020204" pitchFamily="34" charset="0"/>
              <a:buChar char="•"/>
            </a:pPr>
            <a:endParaRPr lang="en-US" altLang="en-US" dirty="0"/>
          </a:p>
          <a:p>
            <a:pPr eaLnBrk="1" hangingPunct="1">
              <a:lnSpc>
                <a:spcPct val="80000"/>
              </a:lnSpc>
              <a:spcBef>
                <a:spcPct val="0"/>
              </a:spcBef>
            </a:pPr>
            <a:r>
              <a:rPr lang="en-US" altLang="en-US" dirty="0"/>
              <a:t>Demandez quels des facteurs plus haut sont déterminés ou </a:t>
            </a:r>
            <a:r>
              <a:rPr lang="en-US" altLang="en-US" i="1" dirty="0"/>
              <a:t>largement</a:t>
            </a:r>
            <a:r>
              <a:rPr lang="en-US" altLang="en-US" dirty="0"/>
              <a:t> influencés par l’employeur ou le superviseur (genre de travail, état de l’équipement, matériel utilisé, procédures en place, et formation et supervision). </a:t>
            </a:r>
          </a:p>
          <a:p>
            <a:pPr eaLnBrk="1" hangingPunct="1">
              <a:lnSpc>
                <a:spcPct val="80000"/>
              </a:lnSpc>
              <a:spcBef>
                <a:spcPct val="0"/>
              </a:spcBef>
            </a:pPr>
            <a:endParaRPr lang="en-US" altLang="en-US" dirty="0"/>
          </a:p>
          <a:p>
            <a:pPr eaLnBrk="1" hangingPunct="1">
              <a:lnSpc>
                <a:spcPct val="80000"/>
              </a:lnSpc>
              <a:spcBef>
                <a:spcPct val="0"/>
              </a:spcBef>
            </a:pPr>
            <a:r>
              <a:rPr lang="en-US" altLang="en-US" dirty="0"/>
              <a:t>Sur quels facteurs les travailleurs ont-ils un certain contrôle</a:t>
            </a:r>
            <a:r>
              <a:rPr lang="en-US" altLang="en-US" baseline="0" dirty="0"/>
              <a:t>?</a:t>
            </a:r>
          </a:p>
          <a:p>
            <a:pPr eaLnBrk="1" hangingPunct="1">
              <a:lnSpc>
                <a:spcPct val="80000"/>
              </a:lnSpc>
              <a:spcBef>
                <a:spcPct val="0"/>
              </a:spcBef>
            </a:pPr>
            <a:endParaRPr lang="en-US" altLang="en-US" dirty="0"/>
          </a:p>
          <a:p>
            <a:pPr eaLnBrk="1" hangingPunct="1">
              <a:lnSpc>
                <a:spcPct val="80000"/>
              </a:lnSpc>
              <a:spcBef>
                <a:spcPct val="0"/>
              </a:spcBef>
            </a:pPr>
            <a:r>
              <a:rPr lang="en-US" altLang="en-US" dirty="0"/>
              <a:t>« Parlons maintenant des </a:t>
            </a:r>
            <a:r>
              <a:rPr lang="en-US" altLang="en-US" i="1" dirty="0"/>
              <a:t>travailleurs</a:t>
            </a:r>
            <a:r>
              <a:rPr lang="en-US" altLang="en-US" dirty="0"/>
              <a:t> et de ce qu’ils apportent au lieu de travail. </a:t>
            </a:r>
            <a:r>
              <a:rPr lang="en-US" altLang="en-US" dirty="0">
                <a:latin typeface="Century Gothic"/>
              </a:rPr>
              <a:t>»</a:t>
            </a:r>
            <a:endParaRPr lang="en-US" alt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0620" indent="-296392" eaLnBrk="0" hangingPunct="0">
              <a:spcBef>
                <a:spcPct val="30000"/>
              </a:spcBef>
              <a:defRPr sz="1200">
                <a:solidFill>
                  <a:schemeClr val="tx1"/>
                </a:solidFill>
                <a:latin typeface="Calibri" pitchFamily="34" charset="0"/>
              </a:defRPr>
            </a:lvl2pPr>
            <a:lvl3pPr marL="1185569" indent="-237113" eaLnBrk="0" hangingPunct="0">
              <a:spcBef>
                <a:spcPct val="30000"/>
              </a:spcBef>
              <a:defRPr sz="1200">
                <a:solidFill>
                  <a:schemeClr val="tx1"/>
                </a:solidFill>
                <a:latin typeface="Calibri" pitchFamily="34" charset="0"/>
              </a:defRPr>
            </a:lvl3pPr>
            <a:lvl4pPr marL="1659795" indent="-237113" eaLnBrk="0" hangingPunct="0">
              <a:spcBef>
                <a:spcPct val="30000"/>
              </a:spcBef>
              <a:defRPr sz="1200">
                <a:solidFill>
                  <a:schemeClr val="tx1"/>
                </a:solidFill>
                <a:latin typeface="Calibri" pitchFamily="34" charset="0"/>
              </a:defRPr>
            </a:lvl4pPr>
            <a:lvl5pPr marL="2134024" indent="-237113" eaLnBrk="0" hangingPunct="0">
              <a:spcBef>
                <a:spcPct val="30000"/>
              </a:spcBef>
              <a:defRPr sz="1200">
                <a:solidFill>
                  <a:schemeClr val="tx1"/>
                </a:solidFill>
                <a:latin typeface="Calibri" pitchFamily="34" charset="0"/>
              </a:defRPr>
            </a:lvl5pPr>
            <a:lvl6pPr marL="2608250" indent="-237113" eaLnBrk="0" fontAlgn="base" hangingPunct="0">
              <a:spcBef>
                <a:spcPct val="30000"/>
              </a:spcBef>
              <a:spcAft>
                <a:spcPct val="0"/>
              </a:spcAft>
              <a:defRPr sz="1200">
                <a:solidFill>
                  <a:schemeClr val="tx1"/>
                </a:solidFill>
                <a:latin typeface="Calibri" pitchFamily="34" charset="0"/>
              </a:defRPr>
            </a:lvl6pPr>
            <a:lvl7pPr marL="3082477" indent="-237113" eaLnBrk="0" fontAlgn="base" hangingPunct="0">
              <a:spcBef>
                <a:spcPct val="30000"/>
              </a:spcBef>
              <a:spcAft>
                <a:spcPct val="0"/>
              </a:spcAft>
              <a:defRPr sz="1200">
                <a:solidFill>
                  <a:schemeClr val="tx1"/>
                </a:solidFill>
                <a:latin typeface="Calibri" pitchFamily="34" charset="0"/>
              </a:defRPr>
            </a:lvl7pPr>
            <a:lvl8pPr marL="3556706" indent="-237113" eaLnBrk="0" fontAlgn="base" hangingPunct="0">
              <a:spcBef>
                <a:spcPct val="30000"/>
              </a:spcBef>
              <a:spcAft>
                <a:spcPct val="0"/>
              </a:spcAft>
              <a:defRPr sz="1200">
                <a:solidFill>
                  <a:schemeClr val="tx1"/>
                </a:solidFill>
                <a:latin typeface="Calibri" pitchFamily="34" charset="0"/>
              </a:defRPr>
            </a:lvl8pPr>
            <a:lvl9pPr marL="4030932" indent="-23711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6976DE13-A4C9-4B99-8C08-A3F9D93E315F}" type="slidenum">
              <a:rPr lang="en-US" altLang="en-US" smtClean="0"/>
              <a:pPr eaLnBrk="1" fontAlgn="base" hangingPunct="1">
                <a:spcBef>
                  <a:spcPct val="0"/>
                </a:spcBef>
                <a:spcAft>
                  <a:spcPct val="0"/>
                </a:spcAft>
              </a:pPr>
              <a:t>15</a:t>
            </a:fld>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dirty="0"/>
              <a:t>Parlons</a:t>
            </a:r>
            <a:r>
              <a:rPr lang="en-US" altLang="en-US" baseline="0" dirty="0"/>
              <a:t> maintenant des </a:t>
            </a:r>
            <a:r>
              <a:rPr lang="en-US" altLang="en-US" i="1" dirty="0"/>
              <a:t>travailleurs</a:t>
            </a:r>
            <a:r>
              <a:rPr lang="en-US" altLang="en-US" i="0" baseline="0" dirty="0"/>
              <a:t> </a:t>
            </a:r>
            <a:r>
              <a:rPr lang="en-US" altLang="en-US" baseline="0" dirty="0"/>
              <a:t>et de ce qu’ils apportent au lieu de travail. </a:t>
            </a:r>
            <a:endParaRPr lang="en-US" altLang="en-US" dirty="0"/>
          </a:p>
          <a:p>
            <a:pPr eaLnBrk="1" hangingPunct="1">
              <a:lnSpc>
                <a:spcPct val="80000"/>
              </a:lnSpc>
              <a:spcBef>
                <a:spcPct val="0"/>
              </a:spcBef>
            </a:pPr>
            <a:endParaRPr lang="en-US" altLang="en-US" dirty="0"/>
          </a:p>
          <a:p>
            <a:pPr eaLnBrk="1" hangingPunct="1">
              <a:lnSpc>
                <a:spcPct val="80000"/>
              </a:lnSpc>
              <a:spcBef>
                <a:spcPct val="0"/>
              </a:spcBef>
            </a:pPr>
            <a:r>
              <a:rPr lang="en-US" altLang="en-US" dirty="0"/>
              <a:t>De tous les facteurs qui ont un effet sur la </a:t>
            </a:r>
            <a:r>
              <a:rPr lang="en-US" altLang="en-US" baseline="0" dirty="0"/>
              <a:t>sécurité au lieu de travail, celui sur lequel le travailleur a le plus de contrôle, c’est lui-même!</a:t>
            </a:r>
          </a:p>
          <a:p>
            <a:pPr eaLnBrk="1" hangingPunct="1">
              <a:lnSpc>
                <a:spcPct val="80000"/>
              </a:lnSpc>
              <a:spcBef>
                <a:spcPct val="0"/>
              </a:spcBef>
            </a:pPr>
            <a:endParaRPr lang="en-US" altLang="en-US" baseline="0" dirty="0"/>
          </a:p>
          <a:p>
            <a:pPr eaLnBrk="1" hangingPunct="1">
              <a:lnSpc>
                <a:spcPct val="80000"/>
              </a:lnSpc>
              <a:spcBef>
                <a:spcPct val="0"/>
              </a:spcBef>
            </a:pPr>
            <a:r>
              <a:rPr lang="en-US" altLang="en-US" baseline="0" dirty="0"/>
              <a:t>Les travailleurs ont peu de contrôle ou ont un contrôle limité sur le genre de travail effectué, le type d’équipement utilisé, les procédures au lieu de travail ou le genre de formation qu’ils reçoivent. Toutefois, ils ont un contrôle chaque jour sur ce qu’ils apportent au lieu de travail. </a:t>
            </a:r>
          </a:p>
          <a:p>
            <a:pPr eaLnBrk="1" hangingPunct="1">
              <a:lnSpc>
                <a:spcPct val="80000"/>
              </a:lnSpc>
              <a:spcBef>
                <a:spcPct val="0"/>
              </a:spcBef>
            </a:pPr>
            <a:endParaRPr lang="en-US" altLang="en-US" baseline="0" dirty="0"/>
          </a:p>
          <a:p>
            <a:pPr eaLnBrk="1" hangingPunct="1">
              <a:lnSpc>
                <a:spcPct val="80000"/>
              </a:lnSpc>
              <a:spcBef>
                <a:spcPct val="0"/>
              </a:spcBef>
            </a:pPr>
            <a:r>
              <a:rPr lang="en-US" altLang="en-US" baseline="0" dirty="0"/>
              <a:t>(Demandez des exemples de ce que les travailleurs peuvent contrôler à leur lieu de travail chaque jour. Les réponses peuvent varier selon l’endroit où ils travaillent, mais elles peuvent comprendre entre autres les vêtements qu’ils portent, ce qu’ils apportent à manger, leur attitude, leur énergie physique, un désir d’être au travail, </a:t>
            </a:r>
            <a:r>
              <a:rPr lang="en-US" altLang="en-US" dirty="0"/>
              <a:t>un souci des autres, le désir d’apprendre,</a:t>
            </a:r>
            <a:r>
              <a:rPr lang="en-US" altLang="en-US" baseline="0" dirty="0"/>
              <a:t> le désir de bien accomplir leur travail, etc.) </a:t>
            </a:r>
            <a:endParaRPr lang="en-US" alt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0620" indent="-296392" eaLnBrk="0" hangingPunct="0">
              <a:spcBef>
                <a:spcPct val="30000"/>
              </a:spcBef>
              <a:defRPr sz="1200">
                <a:solidFill>
                  <a:schemeClr val="tx1"/>
                </a:solidFill>
                <a:latin typeface="Calibri" pitchFamily="34" charset="0"/>
              </a:defRPr>
            </a:lvl2pPr>
            <a:lvl3pPr marL="1185569" indent="-237113" eaLnBrk="0" hangingPunct="0">
              <a:spcBef>
                <a:spcPct val="30000"/>
              </a:spcBef>
              <a:defRPr sz="1200">
                <a:solidFill>
                  <a:schemeClr val="tx1"/>
                </a:solidFill>
                <a:latin typeface="Calibri" pitchFamily="34" charset="0"/>
              </a:defRPr>
            </a:lvl3pPr>
            <a:lvl4pPr marL="1659795" indent="-237113" eaLnBrk="0" hangingPunct="0">
              <a:spcBef>
                <a:spcPct val="30000"/>
              </a:spcBef>
              <a:defRPr sz="1200">
                <a:solidFill>
                  <a:schemeClr val="tx1"/>
                </a:solidFill>
                <a:latin typeface="Calibri" pitchFamily="34" charset="0"/>
              </a:defRPr>
            </a:lvl4pPr>
            <a:lvl5pPr marL="2134024" indent="-237113" eaLnBrk="0" hangingPunct="0">
              <a:spcBef>
                <a:spcPct val="30000"/>
              </a:spcBef>
              <a:defRPr sz="1200">
                <a:solidFill>
                  <a:schemeClr val="tx1"/>
                </a:solidFill>
                <a:latin typeface="Calibri" pitchFamily="34" charset="0"/>
              </a:defRPr>
            </a:lvl5pPr>
            <a:lvl6pPr marL="2608250" indent="-237113" eaLnBrk="0" fontAlgn="base" hangingPunct="0">
              <a:spcBef>
                <a:spcPct val="30000"/>
              </a:spcBef>
              <a:spcAft>
                <a:spcPct val="0"/>
              </a:spcAft>
              <a:defRPr sz="1200">
                <a:solidFill>
                  <a:schemeClr val="tx1"/>
                </a:solidFill>
                <a:latin typeface="Calibri" pitchFamily="34" charset="0"/>
              </a:defRPr>
            </a:lvl6pPr>
            <a:lvl7pPr marL="3082477" indent="-237113" eaLnBrk="0" fontAlgn="base" hangingPunct="0">
              <a:spcBef>
                <a:spcPct val="30000"/>
              </a:spcBef>
              <a:spcAft>
                <a:spcPct val="0"/>
              </a:spcAft>
              <a:defRPr sz="1200">
                <a:solidFill>
                  <a:schemeClr val="tx1"/>
                </a:solidFill>
                <a:latin typeface="Calibri" pitchFamily="34" charset="0"/>
              </a:defRPr>
            </a:lvl7pPr>
            <a:lvl8pPr marL="3556706" indent="-237113" eaLnBrk="0" fontAlgn="base" hangingPunct="0">
              <a:spcBef>
                <a:spcPct val="30000"/>
              </a:spcBef>
              <a:spcAft>
                <a:spcPct val="0"/>
              </a:spcAft>
              <a:defRPr sz="1200">
                <a:solidFill>
                  <a:schemeClr val="tx1"/>
                </a:solidFill>
                <a:latin typeface="Calibri" pitchFamily="34" charset="0"/>
              </a:defRPr>
            </a:lvl8pPr>
            <a:lvl9pPr marL="4030932" indent="-23711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6976DE13-A4C9-4B99-8C08-A3F9D93E315F}" type="slidenum">
              <a:rPr lang="en-US" altLang="en-US" smtClean="0"/>
              <a:pPr eaLnBrk="1" fontAlgn="base" hangingPunct="1">
                <a:spcBef>
                  <a:spcPct val="0"/>
                </a:spcBef>
                <a:spcAft>
                  <a:spcPct val="0"/>
                </a:spcAft>
              </a:pPr>
              <a:t>16</a:t>
            </a:fld>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dirty="0"/>
              <a:t>« Quels traits les travailleurs ont-ils qui </a:t>
            </a:r>
            <a:r>
              <a:rPr lang="en-US" altLang="en-US" i="1" dirty="0"/>
              <a:t>améliorent</a:t>
            </a:r>
            <a:r>
              <a:rPr lang="en-US" altLang="en-US" dirty="0"/>
              <a:t> la sécurité au travail ou qui y </a:t>
            </a:r>
            <a:r>
              <a:rPr lang="en-US" altLang="en-US" i="1" dirty="0"/>
              <a:t>nuisent</a:t>
            </a:r>
            <a:r>
              <a:rPr lang="en-US" altLang="en-US" baseline="0" dirty="0"/>
              <a:t>? </a:t>
            </a:r>
            <a:r>
              <a:rPr lang="en-US" altLang="en-US" dirty="0">
                <a:latin typeface="Century Gothic"/>
              </a:rPr>
              <a:t>»</a:t>
            </a:r>
            <a:endParaRPr lang="en-US" altLang="en-US" dirty="0"/>
          </a:p>
          <a:p>
            <a:pPr eaLnBrk="1" hangingPunct="1">
              <a:lnSpc>
                <a:spcPct val="80000"/>
              </a:lnSpc>
              <a:spcBef>
                <a:spcPct val="0"/>
              </a:spcBef>
            </a:pPr>
            <a:endParaRPr lang="en-US" altLang="en-US" dirty="0"/>
          </a:p>
          <a:p>
            <a:pPr eaLnBrk="1" hangingPunct="1">
              <a:lnSpc>
                <a:spcPct val="80000"/>
              </a:lnSpc>
              <a:spcBef>
                <a:spcPct val="0"/>
              </a:spcBef>
            </a:pPr>
            <a:r>
              <a:rPr lang="en-US" altLang="en-US" dirty="0"/>
              <a:t>Discutez</a:t>
            </a:r>
            <a:r>
              <a:rPr lang="en-US" altLang="en-US" baseline="0" dirty="0"/>
              <a:t> de comment ces traits pourraient aider à prévenir une blessure ou pourraient causer une blessure.</a:t>
            </a:r>
            <a:endParaRPr lang="en-US" altLang="en-US" dirty="0"/>
          </a:p>
          <a:p>
            <a:pPr eaLnBrk="1" hangingPunct="1">
              <a:lnSpc>
                <a:spcPct val="80000"/>
              </a:lnSpc>
              <a:spcBef>
                <a:spcPct val="0"/>
              </a:spcBef>
            </a:pPr>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0620" indent="-296392" eaLnBrk="0" hangingPunct="0">
              <a:spcBef>
                <a:spcPct val="30000"/>
              </a:spcBef>
              <a:defRPr sz="1200">
                <a:solidFill>
                  <a:schemeClr val="tx1"/>
                </a:solidFill>
                <a:latin typeface="Calibri" pitchFamily="34" charset="0"/>
              </a:defRPr>
            </a:lvl2pPr>
            <a:lvl3pPr marL="1185569" indent="-237113" eaLnBrk="0" hangingPunct="0">
              <a:spcBef>
                <a:spcPct val="30000"/>
              </a:spcBef>
              <a:defRPr sz="1200">
                <a:solidFill>
                  <a:schemeClr val="tx1"/>
                </a:solidFill>
                <a:latin typeface="Calibri" pitchFamily="34" charset="0"/>
              </a:defRPr>
            </a:lvl3pPr>
            <a:lvl4pPr marL="1659795" indent="-237113" eaLnBrk="0" hangingPunct="0">
              <a:spcBef>
                <a:spcPct val="30000"/>
              </a:spcBef>
              <a:defRPr sz="1200">
                <a:solidFill>
                  <a:schemeClr val="tx1"/>
                </a:solidFill>
                <a:latin typeface="Calibri" pitchFamily="34" charset="0"/>
              </a:defRPr>
            </a:lvl4pPr>
            <a:lvl5pPr marL="2134024" indent="-237113" eaLnBrk="0" hangingPunct="0">
              <a:spcBef>
                <a:spcPct val="30000"/>
              </a:spcBef>
              <a:defRPr sz="1200">
                <a:solidFill>
                  <a:schemeClr val="tx1"/>
                </a:solidFill>
                <a:latin typeface="Calibri" pitchFamily="34" charset="0"/>
              </a:defRPr>
            </a:lvl5pPr>
            <a:lvl6pPr marL="2608250" indent="-237113" eaLnBrk="0" fontAlgn="base" hangingPunct="0">
              <a:spcBef>
                <a:spcPct val="30000"/>
              </a:spcBef>
              <a:spcAft>
                <a:spcPct val="0"/>
              </a:spcAft>
              <a:defRPr sz="1200">
                <a:solidFill>
                  <a:schemeClr val="tx1"/>
                </a:solidFill>
                <a:latin typeface="Calibri" pitchFamily="34" charset="0"/>
              </a:defRPr>
            </a:lvl6pPr>
            <a:lvl7pPr marL="3082477" indent="-237113" eaLnBrk="0" fontAlgn="base" hangingPunct="0">
              <a:spcBef>
                <a:spcPct val="30000"/>
              </a:spcBef>
              <a:spcAft>
                <a:spcPct val="0"/>
              </a:spcAft>
              <a:defRPr sz="1200">
                <a:solidFill>
                  <a:schemeClr val="tx1"/>
                </a:solidFill>
                <a:latin typeface="Calibri" pitchFamily="34" charset="0"/>
              </a:defRPr>
            </a:lvl7pPr>
            <a:lvl8pPr marL="3556706" indent="-237113" eaLnBrk="0" fontAlgn="base" hangingPunct="0">
              <a:spcBef>
                <a:spcPct val="30000"/>
              </a:spcBef>
              <a:spcAft>
                <a:spcPct val="0"/>
              </a:spcAft>
              <a:defRPr sz="1200">
                <a:solidFill>
                  <a:schemeClr val="tx1"/>
                </a:solidFill>
                <a:latin typeface="Calibri" pitchFamily="34" charset="0"/>
              </a:defRPr>
            </a:lvl8pPr>
            <a:lvl9pPr marL="4030932" indent="-23711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7AB24D0-D1B8-4F51-9E24-C491BBE79893}" type="slidenum">
              <a:rPr lang="en-US" altLang="en-US" smtClean="0"/>
              <a:pPr eaLnBrk="1" fontAlgn="base" hangingPunct="1">
                <a:spcBef>
                  <a:spcPct val="0"/>
                </a:spcBef>
                <a:spcAft>
                  <a:spcPct val="0"/>
                </a:spcAft>
              </a:pPr>
              <a:t>17</a:t>
            </a:fld>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dirty="0"/>
              <a:t>Il y a une expression que nous utilisons qui exprime la capacité physique,</a:t>
            </a:r>
            <a:r>
              <a:rPr lang="en-US" altLang="en-US" baseline="0" dirty="0"/>
              <a:t> mentale et émotionnelle d’un travailleur d’accomplir son travail en toute sécurité et de façon compétente. C’est l’expression « apte à travailler </a:t>
            </a:r>
            <a:r>
              <a:rPr lang="en-US" altLang="en-US" baseline="0" dirty="0">
                <a:latin typeface="Century Gothic"/>
              </a:rPr>
              <a:t>». </a:t>
            </a:r>
            <a:endParaRPr lang="en-US" altLang="en-US"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0620" indent="-296392" eaLnBrk="0" hangingPunct="0">
              <a:spcBef>
                <a:spcPct val="30000"/>
              </a:spcBef>
              <a:defRPr sz="1200">
                <a:solidFill>
                  <a:schemeClr val="tx1"/>
                </a:solidFill>
                <a:latin typeface="Calibri" pitchFamily="34" charset="0"/>
              </a:defRPr>
            </a:lvl2pPr>
            <a:lvl3pPr marL="1185569" indent="-237113" eaLnBrk="0" hangingPunct="0">
              <a:spcBef>
                <a:spcPct val="30000"/>
              </a:spcBef>
              <a:defRPr sz="1200">
                <a:solidFill>
                  <a:schemeClr val="tx1"/>
                </a:solidFill>
                <a:latin typeface="Calibri" pitchFamily="34" charset="0"/>
              </a:defRPr>
            </a:lvl3pPr>
            <a:lvl4pPr marL="1659795" indent="-237113" eaLnBrk="0" hangingPunct="0">
              <a:spcBef>
                <a:spcPct val="30000"/>
              </a:spcBef>
              <a:defRPr sz="1200">
                <a:solidFill>
                  <a:schemeClr val="tx1"/>
                </a:solidFill>
                <a:latin typeface="Calibri" pitchFamily="34" charset="0"/>
              </a:defRPr>
            </a:lvl4pPr>
            <a:lvl5pPr marL="2134024" indent="-237113" eaLnBrk="0" hangingPunct="0">
              <a:spcBef>
                <a:spcPct val="30000"/>
              </a:spcBef>
              <a:defRPr sz="1200">
                <a:solidFill>
                  <a:schemeClr val="tx1"/>
                </a:solidFill>
                <a:latin typeface="Calibri" pitchFamily="34" charset="0"/>
              </a:defRPr>
            </a:lvl5pPr>
            <a:lvl6pPr marL="2608250" indent="-237113" eaLnBrk="0" fontAlgn="base" hangingPunct="0">
              <a:spcBef>
                <a:spcPct val="30000"/>
              </a:spcBef>
              <a:spcAft>
                <a:spcPct val="0"/>
              </a:spcAft>
              <a:defRPr sz="1200">
                <a:solidFill>
                  <a:schemeClr val="tx1"/>
                </a:solidFill>
                <a:latin typeface="Calibri" pitchFamily="34" charset="0"/>
              </a:defRPr>
            </a:lvl6pPr>
            <a:lvl7pPr marL="3082477" indent="-237113" eaLnBrk="0" fontAlgn="base" hangingPunct="0">
              <a:spcBef>
                <a:spcPct val="30000"/>
              </a:spcBef>
              <a:spcAft>
                <a:spcPct val="0"/>
              </a:spcAft>
              <a:defRPr sz="1200">
                <a:solidFill>
                  <a:schemeClr val="tx1"/>
                </a:solidFill>
                <a:latin typeface="Calibri" pitchFamily="34" charset="0"/>
              </a:defRPr>
            </a:lvl7pPr>
            <a:lvl8pPr marL="3556706" indent="-237113" eaLnBrk="0" fontAlgn="base" hangingPunct="0">
              <a:spcBef>
                <a:spcPct val="30000"/>
              </a:spcBef>
              <a:spcAft>
                <a:spcPct val="0"/>
              </a:spcAft>
              <a:defRPr sz="1200">
                <a:solidFill>
                  <a:schemeClr val="tx1"/>
                </a:solidFill>
                <a:latin typeface="Calibri" pitchFamily="34" charset="0"/>
              </a:defRPr>
            </a:lvl8pPr>
            <a:lvl9pPr marL="4030932" indent="-23711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BC55498C-0558-41D8-98D5-90EFD816A7D6}" type="slidenum">
              <a:rPr lang="en-US" altLang="en-US" smtClean="0"/>
              <a:pPr eaLnBrk="1" fontAlgn="base" hangingPunct="1">
                <a:spcBef>
                  <a:spcPct val="0"/>
                </a:spcBef>
                <a:spcAft>
                  <a:spcPct val="0"/>
                </a:spcAft>
              </a:pPr>
              <a:t>18</a:t>
            </a:fld>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dirty="0"/>
              <a:t>Voici une autre définition</a:t>
            </a:r>
            <a:r>
              <a:rPr lang="en-US" altLang="en-US" baseline="0" dirty="0"/>
              <a:t> de « apte à travailler </a:t>
            </a:r>
            <a:r>
              <a:rPr lang="en-US" altLang="en-US" baseline="0" dirty="0">
                <a:latin typeface="Century Gothic"/>
              </a:rPr>
              <a:t>». </a:t>
            </a:r>
            <a:endParaRPr lang="en-US"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0620" indent="-296392" eaLnBrk="0" hangingPunct="0">
              <a:spcBef>
                <a:spcPct val="30000"/>
              </a:spcBef>
              <a:defRPr sz="1200">
                <a:solidFill>
                  <a:schemeClr val="tx1"/>
                </a:solidFill>
                <a:latin typeface="Calibri" pitchFamily="34" charset="0"/>
              </a:defRPr>
            </a:lvl2pPr>
            <a:lvl3pPr marL="1185569" indent="-237113" eaLnBrk="0" hangingPunct="0">
              <a:spcBef>
                <a:spcPct val="30000"/>
              </a:spcBef>
              <a:defRPr sz="1200">
                <a:solidFill>
                  <a:schemeClr val="tx1"/>
                </a:solidFill>
                <a:latin typeface="Calibri" pitchFamily="34" charset="0"/>
              </a:defRPr>
            </a:lvl3pPr>
            <a:lvl4pPr marL="1659795" indent="-237113" eaLnBrk="0" hangingPunct="0">
              <a:spcBef>
                <a:spcPct val="30000"/>
              </a:spcBef>
              <a:defRPr sz="1200">
                <a:solidFill>
                  <a:schemeClr val="tx1"/>
                </a:solidFill>
                <a:latin typeface="Calibri" pitchFamily="34" charset="0"/>
              </a:defRPr>
            </a:lvl4pPr>
            <a:lvl5pPr marL="2134024" indent="-237113" eaLnBrk="0" hangingPunct="0">
              <a:spcBef>
                <a:spcPct val="30000"/>
              </a:spcBef>
              <a:defRPr sz="1200">
                <a:solidFill>
                  <a:schemeClr val="tx1"/>
                </a:solidFill>
                <a:latin typeface="Calibri" pitchFamily="34" charset="0"/>
              </a:defRPr>
            </a:lvl5pPr>
            <a:lvl6pPr marL="2608250" indent="-237113" eaLnBrk="0" fontAlgn="base" hangingPunct="0">
              <a:spcBef>
                <a:spcPct val="30000"/>
              </a:spcBef>
              <a:spcAft>
                <a:spcPct val="0"/>
              </a:spcAft>
              <a:defRPr sz="1200">
                <a:solidFill>
                  <a:schemeClr val="tx1"/>
                </a:solidFill>
                <a:latin typeface="Calibri" pitchFamily="34" charset="0"/>
              </a:defRPr>
            </a:lvl6pPr>
            <a:lvl7pPr marL="3082477" indent="-237113" eaLnBrk="0" fontAlgn="base" hangingPunct="0">
              <a:spcBef>
                <a:spcPct val="30000"/>
              </a:spcBef>
              <a:spcAft>
                <a:spcPct val="0"/>
              </a:spcAft>
              <a:defRPr sz="1200">
                <a:solidFill>
                  <a:schemeClr val="tx1"/>
                </a:solidFill>
                <a:latin typeface="Calibri" pitchFamily="34" charset="0"/>
              </a:defRPr>
            </a:lvl7pPr>
            <a:lvl8pPr marL="3556706" indent="-237113" eaLnBrk="0" fontAlgn="base" hangingPunct="0">
              <a:spcBef>
                <a:spcPct val="30000"/>
              </a:spcBef>
              <a:spcAft>
                <a:spcPct val="0"/>
              </a:spcAft>
              <a:defRPr sz="1200">
                <a:solidFill>
                  <a:schemeClr val="tx1"/>
                </a:solidFill>
                <a:latin typeface="Calibri" pitchFamily="34" charset="0"/>
              </a:defRPr>
            </a:lvl8pPr>
            <a:lvl9pPr marL="4030932" indent="-23711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EBAE9760-30D2-4191-BFFA-32392F9A0C96}" type="slidenum">
              <a:rPr lang="en-US" altLang="en-US" smtClean="0"/>
              <a:pPr eaLnBrk="1" fontAlgn="base" hangingPunct="1">
                <a:spcBef>
                  <a:spcPct val="0"/>
                </a:spcBef>
                <a:spcAft>
                  <a:spcPct val="0"/>
                </a:spcAft>
              </a:pPr>
              <a:t>19</a:t>
            </a:fld>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1771" y="4560570"/>
            <a:ext cx="6461935" cy="4320540"/>
          </a:xfrm>
        </p:spPr>
        <p:txBody>
          <a:bodyPr/>
          <a:lstStyle/>
          <a:p>
            <a:r>
              <a:rPr lang="en-US" dirty="0"/>
              <a:t>La plupart d’entre nous avons déjà entendu parler du cannabis, aussi appelé marijuana, mais tous ne connaissent pas ce qu’il contient, les façons de le consommer et ses effets. Commençons d’abord par définir ce qu’est le cannabis. </a:t>
            </a:r>
          </a:p>
          <a:p>
            <a:endParaRPr lang="en-US" dirty="0"/>
          </a:p>
          <a:p>
            <a:pPr marL="177845" indent="-177845">
              <a:buFont typeface="Arial" pitchFamily="34" charset="0"/>
              <a:buChar char="•"/>
            </a:pPr>
            <a:r>
              <a:rPr lang="fr-FR" dirty="0"/>
              <a:t>Bien qu’elle soit originaire de l’Asie, la plante de cannabis est maintenant cultivée dans le monde entier, y compris au Canada.</a:t>
            </a:r>
            <a:endParaRPr lang="en-US" dirty="0"/>
          </a:p>
          <a:p>
            <a:endParaRPr lang="en-US" dirty="0"/>
          </a:p>
          <a:p>
            <a:pPr marL="177845" indent="-177845">
              <a:buFont typeface="Arial" pitchFamily="34" charset="0"/>
              <a:buChar char="•"/>
            </a:pPr>
            <a:r>
              <a:rPr lang="en-US" dirty="0"/>
              <a:t>Les plantes de cannabis les plus courantes sont </a:t>
            </a:r>
            <a:r>
              <a:rPr lang="en-US" i="1" dirty="0"/>
              <a:t>S</a:t>
            </a:r>
            <a:r>
              <a:rPr lang="en-US" i="1" baseline="0" dirty="0"/>
              <a:t>ativa </a:t>
            </a:r>
            <a:r>
              <a:rPr lang="en-US" baseline="0" dirty="0"/>
              <a:t>et </a:t>
            </a:r>
            <a:r>
              <a:rPr lang="en-US" i="1" baseline="0" dirty="0"/>
              <a:t>Indica.</a:t>
            </a:r>
          </a:p>
          <a:p>
            <a:endParaRPr lang="en-US" i="1" dirty="0"/>
          </a:p>
          <a:p>
            <a:pPr marL="177845" indent="-177845">
              <a:buFont typeface="Arial" pitchFamily="34" charset="0"/>
              <a:buChar char="•"/>
            </a:pPr>
            <a:r>
              <a:rPr lang="en-US" dirty="0"/>
              <a:t>Le cannabis contient plus de 400 composés chimiques, dont 60 sont des cannabinoïdes.  </a:t>
            </a:r>
          </a:p>
          <a:p>
            <a:pPr marL="652099" lvl="1" indent="-177845">
              <a:buFont typeface="Arial" pitchFamily="34" charset="0"/>
              <a:buChar char="•"/>
            </a:pPr>
            <a:r>
              <a:rPr lang="en-US" dirty="0"/>
              <a:t>Exemples :</a:t>
            </a:r>
          </a:p>
          <a:p>
            <a:pPr marL="721261" indent="-82336"/>
            <a:r>
              <a:rPr lang="en-US" dirty="0"/>
              <a:t>- D</a:t>
            </a:r>
            <a:r>
              <a:rPr lang="en-CA" dirty="0"/>
              <a:t>elta-9-tétrahydrocannabinol (THC) </a:t>
            </a:r>
            <a:r>
              <a:rPr lang="en-US" dirty="0"/>
              <a:t>: composant qui </a:t>
            </a:r>
            <a:r>
              <a:rPr lang="fr-FR" dirty="0"/>
              <a:t>produit un « high » ou une intoxication</a:t>
            </a:r>
            <a:r>
              <a:rPr lang="en-US" dirty="0"/>
              <a:t> </a:t>
            </a:r>
          </a:p>
          <a:p>
            <a:pPr marL="1020963" indent="-382038"/>
            <a:r>
              <a:rPr lang="en-US" dirty="0"/>
              <a:t>- Cannabidiol (CBD) : composant qui </a:t>
            </a:r>
            <a:r>
              <a:rPr lang="fr-FR" dirty="0"/>
              <a:t>ne produit pas un « high » ou une intoxication</a:t>
            </a:r>
            <a:r>
              <a:rPr lang="en-US" dirty="0"/>
              <a:t> </a:t>
            </a:r>
          </a:p>
          <a:p>
            <a:endParaRPr lang="en-US" dirty="0"/>
          </a:p>
          <a:p>
            <a:r>
              <a:rPr lang="en-US" dirty="0"/>
              <a:t>Source : Santé Canada (</a:t>
            </a:r>
            <a:r>
              <a:rPr lang="en-CA" dirty="0"/>
              <a:t>https://www.canada.ca/fr/sante-canada/services/drogues-medicaments/cannabis/sujet.html)</a:t>
            </a:r>
          </a:p>
        </p:txBody>
      </p:sp>
      <p:sp>
        <p:nvSpPr>
          <p:cNvPr id="4" name="Slide Number Placeholder 3"/>
          <p:cNvSpPr>
            <a:spLocks noGrp="1"/>
          </p:cNvSpPr>
          <p:nvPr>
            <p:ph type="sldNum" sz="quarter" idx="10"/>
          </p:nvPr>
        </p:nvSpPr>
        <p:spPr/>
        <p:txBody>
          <a:bodyPr/>
          <a:lstStyle/>
          <a:p>
            <a:fld id="{019215EC-479E-47EF-BFCC-F87B2CD365F6}" type="slidenum">
              <a:rPr lang="en-CA" smtClean="0"/>
              <a:t>2</a:t>
            </a:fld>
            <a:endParaRPr lang="en-CA" dirty="0"/>
          </a:p>
        </p:txBody>
      </p:sp>
    </p:spTree>
    <p:extLst>
      <p:ext uri="{BB962C8B-B14F-4D97-AF65-F5344CB8AC3E}">
        <p14:creationId xmlns:p14="http://schemas.microsoft.com/office/powerpoint/2010/main" val="4159818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dirty="0"/>
              <a:t>Quelles sont les différentes capacités que</a:t>
            </a:r>
            <a:r>
              <a:rPr lang="en-US" altLang="en-US" baseline="0" dirty="0"/>
              <a:t> les travailleurs doivent avoir au travail chaque jour pour effectuer leurs tâches en toute sécurité et de façon compétente?</a:t>
            </a:r>
          </a:p>
          <a:p>
            <a:pPr eaLnBrk="1" hangingPunct="1">
              <a:lnSpc>
                <a:spcPct val="80000"/>
              </a:lnSpc>
              <a:spcBef>
                <a:spcPct val="0"/>
              </a:spcBef>
            </a:pPr>
            <a:endParaRPr lang="en-US" altLang="en-US" baseline="0" dirty="0"/>
          </a:p>
          <a:p>
            <a:pPr eaLnBrk="1" hangingPunct="1">
              <a:lnSpc>
                <a:spcPct val="80000"/>
              </a:lnSpc>
              <a:spcBef>
                <a:spcPct val="0"/>
              </a:spcBef>
            </a:pPr>
            <a:r>
              <a:rPr lang="en-US" altLang="en-US" baseline="0" dirty="0"/>
              <a:t>(Demandez des exemples de tâches au travail qui pourraient exiger certaines de ces capacités. Exemples : force – déménagement de meubles, aménagement paysager, manipulation de casiers à homard; endurance – travaux extérieurs, arbitrage de parties de soccer, construction; temps de réaction – travail avec des machines, conduite d’un véhicule, utilisation de matériel lourd; capacité à se servir de sa mémoire – serveur d’aliments, travaux en électricité, etc.)</a:t>
            </a: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0620" indent="-296392" eaLnBrk="0" hangingPunct="0">
              <a:spcBef>
                <a:spcPct val="30000"/>
              </a:spcBef>
              <a:defRPr sz="1200">
                <a:solidFill>
                  <a:schemeClr val="tx1"/>
                </a:solidFill>
                <a:latin typeface="Calibri" pitchFamily="34" charset="0"/>
              </a:defRPr>
            </a:lvl2pPr>
            <a:lvl3pPr marL="1185569" indent="-237113" eaLnBrk="0" hangingPunct="0">
              <a:spcBef>
                <a:spcPct val="30000"/>
              </a:spcBef>
              <a:defRPr sz="1200">
                <a:solidFill>
                  <a:schemeClr val="tx1"/>
                </a:solidFill>
                <a:latin typeface="Calibri" pitchFamily="34" charset="0"/>
              </a:defRPr>
            </a:lvl3pPr>
            <a:lvl4pPr marL="1659795" indent="-237113" eaLnBrk="0" hangingPunct="0">
              <a:spcBef>
                <a:spcPct val="30000"/>
              </a:spcBef>
              <a:defRPr sz="1200">
                <a:solidFill>
                  <a:schemeClr val="tx1"/>
                </a:solidFill>
                <a:latin typeface="Calibri" pitchFamily="34" charset="0"/>
              </a:defRPr>
            </a:lvl4pPr>
            <a:lvl5pPr marL="2134024" indent="-237113" eaLnBrk="0" hangingPunct="0">
              <a:spcBef>
                <a:spcPct val="30000"/>
              </a:spcBef>
              <a:defRPr sz="1200">
                <a:solidFill>
                  <a:schemeClr val="tx1"/>
                </a:solidFill>
                <a:latin typeface="Calibri" pitchFamily="34" charset="0"/>
              </a:defRPr>
            </a:lvl5pPr>
            <a:lvl6pPr marL="2608250" indent="-237113" eaLnBrk="0" fontAlgn="base" hangingPunct="0">
              <a:spcBef>
                <a:spcPct val="30000"/>
              </a:spcBef>
              <a:spcAft>
                <a:spcPct val="0"/>
              </a:spcAft>
              <a:defRPr sz="1200">
                <a:solidFill>
                  <a:schemeClr val="tx1"/>
                </a:solidFill>
                <a:latin typeface="Calibri" pitchFamily="34" charset="0"/>
              </a:defRPr>
            </a:lvl6pPr>
            <a:lvl7pPr marL="3082477" indent="-237113" eaLnBrk="0" fontAlgn="base" hangingPunct="0">
              <a:spcBef>
                <a:spcPct val="30000"/>
              </a:spcBef>
              <a:spcAft>
                <a:spcPct val="0"/>
              </a:spcAft>
              <a:defRPr sz="1200">
                <a:solidFill>
                  <a:schemeClr val="tx1"/>
                </a:solidFill>
                <a:latin typeface="Calibri" pitchFamily="34" charset="0"/>
              </a:defRPr>
            </a:lvl7pPr>
            <a:lvl8pPr marL="3556706" indent="-237113" eaLnBrk="0" fontAlgn="base" hangingPunct="0">
              <a:spcBef>
                <a:spcPct val="30000"/>
              </a:spcBef>
              <a:spcAft>
                <a:spcPct val="0"/>
              </a:spcAft>
              <a:defRPr sz="1200">
                <a:solidFill>
                  <a:schemeClr val="tx1"/>
                </a:solidFill>
                <a:latin typeface="Calibri" pitchFamily="34" charset="0"/>
              </a:defRPr>
            </a:lvl8pPr>
            <a:lvl9pPr marL="4030932" indent="-23711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3E211C27-0455-460A-8411-0BED59BC7DC0}" type="slidenum">
              <a:rPr lang="en-US" altLang="en-US" smtClean="0"/>
              <a:pPr eaLnBrk="1" fontAlgn="base" hangingPunct="1">
                <a:spcBef>
                  <a:spcPct val="0"/>
                </a:spcBef>
                <a:spcAft>
                  <a:spcPct val="0"/>
                </a:spcAft>
              </a:pPr>
              <a:t>20</a:t>
            </a:fld>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dirty="0"/>
              <a:t>La </a:t>
            </a:r>
            <a:r>
              <a:rPr lang="en-US" altLang="en-US" dirty="0" err="1"/>
              <a:t>prochaine</a:t>
            </a:r>
            <a:r>
              <a:rPr lang="en-US" altLang="en-US" dirty="0"/>
              <a:t> </a:t>
            </a:r>
            <a:r>
              <a:rPr lang="en-US" altLang="en-US" dirty="0" err="1"/>
              <a:t>diapositive</a:t>
            </a:r>
            <a:r>
              <a:rPr lang="en-US" altLang="en-US" dirty="0"/>
              <a:t> </a:t>
            </a:r>
            <a:r>
              <a:rPr lang="en-US" altLang="en-US" baseline="0" dirty="0" err="1"/>
              <a:t>répondra</a:t>
            </a:r>
            <a:r>
              <a:rPr lang="en-US" altLang="en-US" baseline="0" dirty="0"/>
              <a:t> à cette question, mais attendez quelques minutes pour voir ce que les élèves suggéreront pour chacune des trois catégories, soit physique, mentale et émotionnelle.  </a:t>
            </a:r>
            <a:endParaRPr lang="en-US"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0620" indent="-296392" eaLnBrk="0" hangingPunct="0">
              <a:spcBef>
                <a:spcPct val="30000"/>
              </a:spcBef>
              <a:defRPr sz="1200">
                <a:solidFill>
                  <a:schemeClr val="tx1"/>
                </a:solidFill>
                <a:latin typeface="Calibri" pitchFamily="34" charset="0"/>
              </a:defRPr>
            </a:lvl2pPr>
            <a:lvl3pPr marL="1185569" indent="-237113" eaLnBrk="0" hangingPunct="0">
              <a:spcBef>
                <a:spcPct val="30000"/>
              </a:spcBef>
              <a:defRPr sz="1200">
                <a:solidFill>
                  <a:schemeClr val="tx1"/>
                </a:solidFill>
                <a:latin typeface="Calibri" pitchFamily="34" charset="0"/>
              </a:defRPr>
            </a:lvl3pPr>
            <a:lvl4pPr marL="1659795" indent="-237113" eaLnBrk="0" hangingPunct="0">
              <a:spcBef>
                <a:spcPct val="30000"/>
              </a:spcBef>
              <a:defRPr sz="1200">
                <a:solidFill>
                  <a:schemeClr val="tx1"/>
                </a:solidFill>
                <a:latin typeface="Calibri" pitchFamily="34" charset="0"/>
              </a:defRPr>
            </a:lvl4pPr>
            <a:lvl5pPr marL="2134024" indent="-237113" eaLnBrk="0" hangingPunct="0">
              <a:spcBef>
                <a:spcPct val="30000"/>
              </a:spcBef>
              <a:defRPr sz="1200">
                <a:solidFill>
                  <a:schemeClr val="tx1"/>
                </a:solidFill>
                <a:latin typeface="Calibri" pitchFamily="34" charset="0"/>
              </a:defRPr>
            </a:lvl5pPr>
            <a:lvl6pPr marL="2608250" indent="-237113" eaLnBrk="0" fontAlgn="base" hangingPunct="0">
              <a:spcBef>
                <a:spcPct val="30000"/>
              </a:spcBef>
              <a:spcAft>
                <a:spcPct val="0"/>
              </a:spcAft>
              <a:defRPr sz="1200">
                <a:solidFill>
                  <a:schemeClr val="tx1"/>
                </a:solidFill>
                <a:latin typeface="Calibri" pitchFamily="34" charset="0"/>
              </a:defRPr>
            </a:lvl6pPr>
            <a:lvl7pPr marL="3082477" indent="-237113" eaLnBrk="0" fontAlgn="base" hangingPunct="0">
              <a:spcBef>
                <a:spcPct val="30000"/>
              </a:spcBef>
              <a:spcAft>
                <a:spcPct val="0"/>
              </a:spcAft>
              <a:defRPr sz="1200">
                <a:solidFill>
                  <a:schemeClr val="tx1"/>
                </a:solidFill>
                <a:latin typeface="Calibri" pitchFamily="34" charset="0"/>
              </a:defRPr>
            </a:lvl7pPr>
            <a:lvl8pPr marL="3556706" indent="-237113" eaLnBrk="0" fontAlgn="base" hangingPunct="0">
              <a:spcBef>
                <a:spcPct val="30000"/>
              </a:spcBef>
              <a:spcAft>
                <a:spcPct val="0"/>
              </a:spcAft>
              <a:defRPr sz="1200">
                <a:solidFill>
                  <a:schemeClr val="tx1"/>
                </a:solidFill>
                <a:latin typeface="Calibri" pitchFamily="34" charset="0"/>
              </a:defRPr>
            </a:lvl8pPr>
            <a:lvl9pPr marL="4030932" indent="-23711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EBAE9760-30D2-4191-BFFA-32392F9A0C96}" type="slidenum">
              <a:rPr lang="en-US" altLang="en-US" smtClean="0"/>
              <a:pPr eaLnBrk="1" fontAlgn="base" hangingPunct="1">
                <a:spcBef>
                  <a:spcPct val="0"/>
                </a:spcBef>
                <a:spcAft>
                  <a:spcPct val="0"/>
                </a:spcAft>
              </a:pPr>
              <a:t>21</a:t>
            </a:fld>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dirty="0"/>
              <a:t>Les facultés pourraient être affaiblies pour de nombreuses raisons. Voici</a:t>
            </a:r>
            <a:r>
              <a:rPr lang="en-US" altLang="en-US" baseline="0" dirty="0"/>
              <a:t> les plus courantes : </a:t>
            </a:r>
            <a:endParaRPr lang="en-US" altLang="en-US" dirty="0"/>
          </a:p>
          <a:p>
            <a:pPr eaLnBrk="1" hangingPunct="1">
              <a:lnSpc>
                <a:spcPct val="80000"/>
              </a:lnSpc>
              <a:spcBef>
                <a:spcPct val="0"/>
              </a:spcBef>
            </a:pPr>
            <a:endParaRPr lang="en-US" altLang="en-US" b="1" dirty="0"/>
          </a:p>
          <a:p>
            <a:pPr eaLnBrk="1" hangingPunct="1">
              <a:lnSpc>
                <a:spcPct val="80000"/>
              </a:lnSpc>
              <a:spcBef>
                <a:spcPct val="0"/>
              </a:spcBef>
            </a:pPr>
            <a:r>
              <a:rPr lang="en-US" altLang="en-US" b="1" dirty="0"/>
              <a:t>Fatigue</a:t>
            </a:r>
            <a:r>
              <a:rPr lang="en-US" altLang="en-US" dirty="0"/>
              <a:t> – pourrait</a:t>
            </a:r>
            <a:r>
              <a:rPr lang="en-US" altLang="en-US" baseline="0" dirty="0"/>
              <a:t> être causée par de longues heures de travail ou un manque de sommeil (la personne se couche trop tard), difficulté à dormir ou insomnie, travail par quart, maladie, rétablissement à la suite d’une maladie ou d’une blessure, etc. </a:t>
            </a:r>
          </a:p>
          <a:p>
            <a:pPr eaLnBrk="1" hangingPunct="1">
              <a:lnSpc>
                <a:spcPct val="80000"/>
              </a:lnSpc>
              <a:spcBef>
                <a:spcPct val="0"/>
              </a:spcBef>
            </a:pPr>
            <a:endParaRPr lang="en-US" altLang="en-US" b="1" baseline="0" dirty="0"/>
          </a:p>
          <a:p>
            <a:pPr eaLnBrk="1" hangingPunct="1">
              <a:lnSpc>
                <a:spcPct val="80000"/>
              </a:lnSpc>
              <a:spcBef>
                <a:spcPct val="0"/>
              </a:spcBef>
            </a:pPr>
            <a:r>
              <a:rPr lang="en-US" altLang="en-US" b="1" baseline="0" dirty="0"/>
              <a:t>Consommation de drogues et d’alcool </a:t>
            </a:r>
            <a:r>
              <a:rPr lang="en-US" altLang="en-US" b="0" baseline="0" dirty="0"/>
              <a:t>–</a:t>
            </a:r>
            <a:r>
              <a:rPr lang="en-US" altLang="en-US" b="1" baseline="0" dirty="0"/>
              <a:t> </a:t>
            </a:r>
            <a:r>
              <a:rPr lang="en-US" altLang="en-US" baseline="0" dirty="0"/>
              <a:t>consommation de drogues prescrites, à usage récréatif ou illégales; abus d’alcool, effets résiduels de la consommation de drogues ou d’alcool</a:t>
            </a:r>
          </a:p>
          <a:p>
            <a:pPr eaLnBrk="1" hangingPunct="1">
              <a:lnSpc>
                <a:spcPct val="80000"/>
              </a:lnSpc>
              <a:spcBef>
                <a:spcPct val="0"/>
              </a:spcBef>
            </a:pPr>
            <a:endParaRPr lang="en-US" altLang="en-US" b="1" baseline="0" dirty="0"/>
          </a:p>
          <a:p>
            <a:pPr eaLnBrk="1" hangingPunct="1">
              <a:lnSpc>
                <a:spcPct val="80000"/>
              </a:lnSpc>
              <a:spcBef>
                <a:spcPct val="0"/>
              </a:spcBef>
            </a:pPr>
            <a:r>
              <a:rPr lang="en-US" altLang="en-US" b="1" baseline="0" dirty="0"/>
              <a:t>Stress et anxiété </a:t>
            </a:r>
            <a:r>
              <a:rPr lang="en-US" altLang="en-US" baseline="0" dirty="0"/>
              <a:t>– souvent causés par le stress et l’expérience de la vie, que ce soit au travail ou ailleurs (maladie, perte, peur). « Exemples? </a:t>
            </a:r>
            <a:r>
              <a:rPr lang="en-US" altLang="en-US" baseline="0" dirty="0">
                <a:latin typeface="Century Gothic"/>
              </a:rPr>
              <a:t>»</a:t>
            </a:r>
            <a:endParaRPr lang="en-US" altLang="en-US" baseline="0" dirty="0"/>
          </a:p>
          <a:p>
            <a:pPr eaLnBrk="1" hangingPunct="1">
              <a:lnSpc>
                <a:spcPct val="80000"/>
              </a:lnSpc>
              <a:spcBef>
                <a:spcPct val="0"/>
              </a:spcBef>
            </a:pPr>
            <a:endParaRPr lang="en-US" altLang="en-US" baseline="0" dirty="0"/>
          </a:p>
          <a:p>
            <a:pPr eaLnBrk="1" hangingPunct="1">
              <a:lnSpc>
                <a:spcPct val="80000"/>
              </a:lnSpc>
              <a:spcBef>
                <a:spcPct val="0"/>
              </a:spcBef>
            </a:pPr>
            <a:endParaRPr lang="en-US" altLang="en-US" baseline="0" dirty="0"/>
          </a:p>
          <a:p>
            <a:pPr eaLnBrk="1" hangingPunct="1">
              <a:lnSpc>
                <a:spcPct val="80000"/>
              </a:lnSpc>
              <a:spcBef>
                <a:spcPct val="0"/>
              </a:spcBef>
            </a:pPr>
            <a:endParaRPr lang="en-US"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0620" indent="-296392" eaLnBrk="0" hangingPunct="0">
              <a:spcBef>
                <a:spcPct val="30000"/>
              </a:spcBef>
              <a:defRPr sz="1200">
                <a:solidFill>
                  <a:schemeClr val="tx1"/>
                </a:solidFill>
                <a:latin typeface="Calibri" pitchFamily="34" charset="0"/>
              </a:defRPr>
            </a:lvl2pPr>
            <a:lvl3pPr marL="1185569" indent="-237113" eaLnBrk="0" hangingPunct="0">
              <a:spcBef>
                <a:spcPct val="30000"/>
              </a:spcBef>
              <a:defRPr sz="1200">
                <a:solidFill>
                  <a:schemeClr val="tx1"/>
                </a:solidFill>
                <a:latin typeface="Calibri" pitchFamily="34" charset="0"/>
              </a:defRPr>
            </a:lvl3pPr>
            <a:lvl4pPr marL="1659795" indent="-237113" eaLnBrk="0" hangingPunct="0">
              <a:spcBef>
                <a:spcPct val="30000"/>
              </a:spcBef>
              <a:defRPr sz="1200">
                <a:solidFill>
                  <a:schemeClr val="tx1"/>
                </a:solidFill>
                <a:latin typeface="Calibri" pitchFamily="34" charset="0"/>
              </a:defRPr>
            </a:lvl4pPr>
            <a:lvl5pPr marL="2134024" indent="-237113" eaLnBrk="0" hangingPunct="0">
              <a:spcBef>
                <a:spcPct val="30000"/>
              </a:spcBef>
              <a:defRPr sz="1200">
                <a:solidFill>
                  <a:schemeClr val="tx1"/>
                </a:solidFill>
                <a:latin typeface="Calibri" pitchFamily="34" charset="0"/>
              </a:defRPr>
            </a:lvl5pPr>
            <a:lvl6pPr marL="2608250" indent="-237113" eaLnBrk="0" fontAlgn="base" hangingPunct="0">
              <a:spcBef>
                <a:spcPct val="30000"/>
              </a:spcBef>
              <a:spcAft>
                <a:spcPct val="0"/>
              </a:spcAft>
              <a:defRPr sz="1200">
                <a:solidFill>
                  <a:schemeClr val="tx1"/>
                </a:solidFill>
                <a:latin typeface="Calibri" pitchFamily="34" charset="0"/>
              </a:defRPr>
            </a:lvl6pPr>
            <a:lvl7pPr marL="3082477" indent="-237113" eaLnBrk="0" fontAlgn="base" hangingPunct="0">
              <a:spcBef>
                <a:spcPct val="30000"/>
              </a:spcBef>
              <a:spcAft>
                <a:spcPct val="0"/>
              </a:spcAft>
              <a:defRPr sz="1200">
                <a:solidFill>
                  <a:schemeClr val="tx1"/>
                </a:solidFill>
                <a:latin typeface="Calibri" pitchFamily="34" charset="0"/>
              </a:defRPr>
            </a:lvl7pPr>
            <a:lvl8pPr marL="3556706" indent="-237113" eaLnBrk="0" fontAlgn="base" hangingPunct="0">
              <a:spcBef>
                <a:spcPct val="30000"/>
              </a:spcBef>
              <a:spcAft>
                <a:spcPct val="0"/>
              </a:spcAft>
              <a:defRPr sz="1200">
                <a:solidFill>
                  <a:schemeClr val="tx1"/>
                </a:solidFill>
                <a:latin typeface="Calibri" pitchFamily="34" charset="0"/>
              </a:defRPr>
            </a:lvl8pPr>
            <a:lvl9pPr marL="4030932" indent="-23711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EBAE9760-30D2-4191-BFFA-32392F9A0C96}" type="slidenum">
              <a:rPr lang="en-US" altLang="en-US" smtClean="0"/>
              <a:pPr eaLnBrk="1" fontAlgn="base" hangingPunct="1">
                <a:spcBef>
                  <a:spcPct val="0"/>
                </a:spcBef>
                <a:spcAft>
                  <a:spcPct val="0"/>
                </a:spcAft>
              </a:pPr>
              <a:t>22</a:t>
            </a:fld>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baseline="0" dirty="0"/>
              <a:t>Bien qu’il y ait de nombreuses causes de l’affaiblissement des facultés au travail, nous parlerons aujourd’hui des facultés affaibles en raison de la consommation de cannabis. Examinons des façons dont la consommation de cannabis au travail ou avant d’aller travailler peut affaiblir les facultés.</a:t>
            </a:r>
          </a:p>
          <a:p>
            <a:pPr eaLnBrk="1" hangingPunct="1">
              <a:lnSpc>
                <a:spcPct val="80000"/>
              </a:lnSpc>
              <a:spcBef>
                <a:spcPct val="0"/>
              </a:spcBef>
            </a:pPr>
            <a:endParaRPr lang="en-US"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0620" indent="-296392" eaLnBrk="0" hangingPunct="0">
              <a:spcBef>
                <a:spcPct val="30000"/>
              </a:spcBef>
              <a:defRPr sz="1200">
                <a:solidFill>
                  <a:schemeClr val="tx1"/>
                </a:solidFill>
                <a:latin typeface="Calibri" pitchFamily="34" charset="0"/>
              </a:defRPr>
            </a:lvl2pPr>
            <a:lvl3pPr marL="1185569" indent="-237113" eaLnBrk="0" hangingPunct="0">
              <a:spcBef>
                <a:spcPct val="30000"/>
              </a:spcBef>
              <a:defRPr sz="1200">
                <a:solidFill>
                  <a:schemeClr val="tx1"/>
                </a:solidFill>
                <a:latin typeface="Calibri" pitchFamily="34" charset="0"/>
              </a:defRPr>
            </a:lvl3pPr>
            <a:lvl4pPr marL="1659795" indent="-237113" eaLnBrk="0" hangingPunct="0">
              <a:spcBef>
                <a:spcPct val="30000"/>
              </a:spcBef>
              <a:defRPr sz="1200">
                <a:solidFill>
                  <a:schemeClr val="tx1"/>
                </a:solidFill>
                <a:latin typeface="Calibri" pitchFamily="34" charset="0"/>
              </a:defRPr>
            </a:lvl4pPr>
            <a:lvl5pPr marL="2134024" indent="-237113" eaLnBrk="0" hangingPunct="0">
              <a:spcBef>
                <a:spcPct val="30000"/>
              </a:spcBef>
              <a:defRPr sz="1200">
                <a:solidFill>
                  <a:schemeClr val="tx1"/>
                </a:solidFill>
                <a:latin typeface="Calibri" pitchFamily="34" charset="0"/>
              </a:defRPr>
            </a:lvl5pPr>
            <a:lvl6pPr marL="2608250" indent="-237113" eaLnBrk="0" fontAlgn="base" hangingPunct="0">
              <a:spcBef>
                <a:spcPct val="30000"/>
              </a:spcBef>
              <a:spcAft>
                <a:spcPct val="0"/>
              </a:spcAft>
              <a:defRPr sz="1200">
                <a:solidFill>
                  <a:schemeClr val="tx1"/>
                </a:solidFill>
                <a:latin typeface="Calibri" pitchFamily="34" charset="0"/>
              </a:defRPr>
            </a:lvl6pPr>
            <a:lvl7pPr marL="3082477" indent="-237113" eaLnBrk="0" fontAlgn="base" hangingPunct="0">
              <a:spcBef>
                <a:spcPct val="30000"/>
              </a:spcBef>
              <a:spcAft>
                <a:spcPct val="0"/>
              </a:spcAft>
              <a:defRPr sz="1200">
                <a:solidFill>
                  <a:schemeClr val="tx1"/>
                </a:solidFill>
                <a:latin typeface="Calibri" pitchFamily="34" charset="0"/>
              </a:defRPr>
            </a:lvl7pPr>
            <a:lvl8pPr marL="3556706" indent="-237113" eaLnBrk="0" fontAlgn="base" hangingPunct="0">
              <a:spcBef>
                <a:spcPct val="30000"/>
              </a:spcBef>
              <a:spcAft>
                <a:spcPct val="0"/>
              </a:spcAft>
              <a:defRPr sz="1200">
                <a:solidFill>
                  <a:schemeClr val="tx1"/>
                </a:solidFill>
                <a:latin typeface="Calibri" pitchFamily="34" charset="0"/>
              </a:defRPr>
            </a:lvl8pPr>
            <a:lvl9pPr marL="4030932" indent="-23711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EBAE9760-30D2-4191-BFFA-32392F9A0C96}" type="slidenum">
              <a:rPr lang="en-US" altLang="en-US" smtClean="0"/>
              <a:pPr eaLnBrk="1" fontAlgn="base" hangingPunct="1">
                <a:spcBef>
                  <a:spcPct val="0"/>
                </a:spcBef>
                <a:spcAft>
                  <a:spcPct val="0"/>
                </a:spcAft>
              </a:pPr>
              <a:t>23</a:t>
            </a:fld>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En examinant à nouveau les divers</a:t>
            </a:r>
            <a:r>
              <a:rPr lang="en-US" b="0" baseline="0" dirty="0"/>
              <a:t> effets possibles de la consommation de cannabis, nous pouvons constater que la consommation de cannabis, avant ou pendant le travail, peut réduire la capacité physique, mentale et émotionnelle de travailler en toute sécurité. Qui est à risque si nous travaillons avec les facultés affaiblies? (Notre employeur, nos collègues et ce qui est encore plus important, nous-mêmes)  </a:t>
            </a:r>
            <a:r>
              <a:rPr lang="en-US" b="0" dirty="0"/>
              <a:t>  </a:t>
            </a:r>
          </a:p>
          <a:p>
            <a:endParaRPr lang="en-US" b="0" dirty="0"/>
          </a:p>
          <a:p>
            <a:pPr defTabSz="948507">
              <a:defRPr/>
            </a:pPr>
            <a:r>
              <a:rPr lang="en-US" dirty="0"/>
              <a:t>Source : </a:t>
            </a:r>
            <a:r>
              <a:rPr lang="en-CA" dirty="0"/>
              <a:t>https://www.canada.ca/fr/sante-canada/services/drogues-medicaments/cannabis/effets-sante/effets.html</a:t>
            </a:r>
          </a:p>
          <a:p>
            <a:endParaRPr lang="en-CA" dirty="0"/>
          </a:p>
          <a:p>
            <a:r>
              <a:rPr lang="en-CA" dirty="0"/>
              <a:t>  </a:t>
            </a:r>
          </a:p>
        </p:txBody>
      </p:sp>
      <p:sp>
        <p:nvSpPr>
          <p:cNvPr id="4" name="Slide Number Placeholder 3"/>
          <p:cNvSpPr>
            <a:spLocks noGrp="1"/>
          </p:cNvSpPr>
          <p:nvPr>
            <p:ph type="sldNum" sz="quarter" idx="10"/>
          </p:nvPr>
        </p:nvSpPr>
        <p:spPr/>
        <p:txBody>
          <a:bodyPr/>
          <a:lstStyle/>
          <a:p>
            <a:fld id="{019215EC-479E-47EF-BFCC-F87B2CD365F6}" type="slidenum">
              <a:rPr lang="en-CA" smtClean="0"/>
              <a:t>24</a:t>
            </a:fld>
            <a:endParaRPr lang="en-CA" dirty="0"/>
          </a:p>
        </p:txBody>
      </p:sp>
    </p:spTree>
    <p:extLst>
      <p:ext uri="{BB962C8B-B14F-4D97-AF65-F5344CB8AC3E}">
        <p14:creationId xmlns:p14="http://schemas.microsoft.com/office/powerpoint/2010/main" val="1726763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Première </a:t>
            </a:r>
            <a:r>
              <a:rPr lang="en-CA" baseline="0" dirty="0"/>
              <a:t>activité – Consultez la feuille de travail intitulée </a:t>
            </a:r>
            <a:r>
              <a:rPr lang="en-CA" i="1" baseline="0" dirty="0"/>
              <a:t>Activités pratiques</a:t>
            </a:r>
            <a:r>
              <a:rPr lang="en-CA" baseline="0" dirty="0"/>
              <a:t>.</a:t>
            </a:r>
          </a:p>
          <a:p>
            <a:endParaRPr lang="en-CA" baseline="0" dirty="0"/>
          </a:p>
          <a:p>
            <a:r>
              <a:rPr lang="en-CA" baseline="0" dirty="0"/>
              <a:t>Regroupez les élèves en groupes de deux ou en petits groupes. Remettez-leur une copie de la feuille de travail, et accordez-leur du temps pour faire la première activité. Encouragez-les à utiliser toutes les ressources à leur disposition. </a:t>
            </a:r>
            <a:endParaRPr lang="en-CA" dirty="0"/>
          </a:p>
        </p:txBody>
      </p:sp>
      <p:sp>
        <p:nvSpPr>
          <p:cNvPr id="4" name="Slide Number Placeholder 3"/>
          <p:cNvSpPr>
            <a:spLocks noGrp="1"/>
          </p:cNvSpPr>
          <p:nvPr>
            <p:ph type="sldNum" sz="quarter" idx="10"/>
          </p:nvPr>
        </p:nvSpPr>
        <p:spPr/>
        <p:txBody>
          <a:bodyPr/>
          <a:lstStyle/>
          <a:p>
            <a:fld id="{019215EC-479E-47EF-BFCC-F87B2CD365F6}" type="slidenum">
              <a:rPr lang="en-CA" smtClean="0"/>
              <a:t>25</a:t>
            </a:fld>
            <a:endParaRPr lang="en-CA" dirty="0"/>
          </a:p>
        </p:txBody>
      </p:sp>
    </p:spTree>
    <p:extLst>
      <p:ext uri="{BB962C8B-B14F-4D97-AF65-F5344CB8AC3E}">
        <p14:creationId xmlns:p14="http://schemas.microsoft.com/office/powerpoint/2010/main" val="12408559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dirty="0"/>
              <a:t>Maintenant</a:t>
            </a:r>
            <a:r>
              <a:rPr lang="en-US" altLang="en-US" baseline="0" dirty="0"/>
              <a:t> que nous comprenons à quel point le cannabis peut avoir un effet sur la sécurité des travailleurs, autant pour ceux qui travaillent avec les facultés affaiblies que pour leurs collègues, examinons les obligations légales des employeurs d’assurer la santé et la sécurité de leurs employés, et l’obligation des travailleurs de demeurer en sécurité.  </a:t>
            </a:r>
          </a:p>
          <a:p>
            <a:pPr eaLnBrk="1" hangingPunct="1">
              <a:lnSpc>
                <a:spcPct val="80000"/>
              </a:lnSpc>
              <a:spcBef>
                <a:spcPct val="0"/>
              </a:spcBef>
            </a:pPr>
            <a:r>
              <a:rPr lang="en-US" altLang="en-US" dirty="0"/>
              <a:t> </a:t>
            </a:r>
          </a:p>
          <a:p>
            <a:pPr eaLnBrk="1" hangingPunct="1">
              <a:lnSpc>
                <a:spcPct val="80000"/>
              </a:lnSpc>
              <a:spcBef>
                <a:spcPct val="0"/>
              </a:spcBef>
            </a:pPr>
            <a:r>
              <a:rPr lang="en-US" altLang="en-US" dirty="0"/>
              <a:t>Bien </a:t>
            </a:r>
            <a:r>
              <a:rPr lang="en-US" altLang="en-US" dirty="0" err="1"/>
              <a:t>que</a:t>
            </a:r>
            <a:r>
              <a:rPr lang="en-US" altLang="en-US" dirty="0"/>
              <a:t> la</a:t>
            </a:r>
            <a:r>
              <a:rPr lang="en-US" altLang="en-US" baseline="0" dirty="0"/>
              <a:t> formulation </a:t>
            </a:r>
            <a:r>
              <a:rPr lang="en-US" altLang="en-US" dirty="0" err="1"/>
              <a:t>varie</a:t>
            </a:r>
            <a:r>
              <a:rPr lang="en-US" altLang="en-US" dirty="0"/>
              <a:t> d’une province</a:t>
            </a:r>
            <a:r>
              <a:rPr lang="en-US" altLang="en-US" baseline="0" dirty="0"/>
              <a:t> ou d’un territoire à l’autre, les obligations de l’employeur et du travailleur sont essentiellement les mêmes partout au Canada : </a:t>
            </a:r>
          </a:p>
          <a:p>
            <a:pPr eaLnBrk="1" hangingPunct="1">
              <a:lnSpc>
                <a:spcPct val="80000"/>
              </a:lnSpc>
              <a:spcBef>
                <a:spcPct val="0"/>
              </a:spcBef>
            </a:pPr>
            <a:endParaRPr lang="en-US" altLang="en-US" b="1" baseline="0" dirty="0"/>
          </a:p>
          <a:p>
            <a:pPr eaLnBrk="1" hangingPunct="1">
              <a:lnSpc>
                <a:spcPct val="80000"/>
              </a:lnSpc>
              <a:spcBef>
                <a:spcPct val="0"/>
              </a:spcBef>
            </a:pPr>
            <a:r>
              <a:rPr lang="en-US" altLang="en-US" b="1" baseline="0" dirty="0"/>
              <a:t>l’employeur doit assurer que toutes les précautions raisonnables sont prises pour </a:t>
            </a:r>
            <a:r>
              <a:rPr lang="fr-CA" sz="1200" b="1" kern="1200" dirty="0">
                <a:solidFill>
                  <a:schemeClr val="tx1"/>
                </a:solidFill>
                <a:effectLst/>
                <a:latin typeface="+mn-lt"/>
                <a:ea typeface="+mn-ea"/>
                <a:cs typeface="+mn-cs"/>
              </a:rPr>
              <a:t>protéger la santé et la sécurité de toutes les personnes présentes sur le lieu de travail</a:t>
            </a:r>
          </a:p>
          <a:p>
            <a:pPr eaLnBrk="1" hangingPunct="1">
              <a:lnSpc>
                <a:spcPct val="80000"/>
              </a:lnSpc>
              <a:spcBef>
                <a:spcPct val="0"/>
              </a:spcBef>
            </a:pPr>
            <a:endParaRPr lang="en-US" altLang="en-US" b="1" baseline="0" dirty="0"/>
          </a:p>
          <a:p>
            <a:pPr eaLnBrk="1" hangingPunct="1">
              <a:lnSpc>
                <a:spcPct val="80000"/>
              </a:lnSpc>
              <a:spcBef>
                <a:spcPct val="0"/>
              </a:spcBef>
            </a:pPr>
            <a:r>
              <a:rPr lang="en-US" altLang="en-US" baseline="0" dirty="0"/>
              <a:t>et</a:t>
            </a:r>
          </a:p>
          <a:p>
            <a:pPr eaLnBrk="1" hangingPunct="1">
              <a:lnSpc>
                <a:spcPct val="80000"/>
              </a:lnSpc>
              <a:spcBef>
                <a:spcPct val="0"/>
              </a:spcBef>
            </a:pPr>
            <a:endParaRPr lang="en-US" altLang="en-US" baseline="0" dirty="0"/>
          </a:p>
          <a:p>
            <a:pPr eaLnBrk="1" hangingPunct="1">
              <a:lnSpc>
                <a:spcPct val="80000"/>
              </a:lnSpc>
              <a:spcBef>
                <a:spcPct val="0"/>
              </a:spcBef>
            </a:pPr>
            <a:r>
              <a:rPr lang="en-US" altLang="en-US" b="1" baseline="0" dirty="0"/>
              <a:t>le travailleur doit travailler de façon sécuritaire et prendre toutes les précautions raisonnables pour protéger sa santé et sa sécurité, ainsi que celles de ses collègues</a:t>
            </a:r>
            <a:r>
              <a:rPr lang="en-US" altLang="en-US" b="0" baseline="0" dirty="0"/>
              <a:t>.</a:t>
            </a:r>
            <a:r>
              <a:rPr lang="en-US" altLang="en-US" b="1" baseline="0" dirty="0"/>
              <a:t>  </a:t>
            </a:r>
          </a:p>
          <a:p>
            <a:pPr eaLnBrk="1" hangingPunct="1">
              <a:lnSpc>
                <a:spcPct val="80000"/>
              </a:lnSpc>
              <a:spcBef>
                <a:spcPct val="0"/>
              </a:spcBef>
            </a:pPr>
            <a:endParaRPr lang="en-US" altLang="en-US" b="0" baseline="0" dirty="0"/>
          </a:p>
          <a:p>
            <a:pPr eaLnBrk="1" hangingPunct="1">
              <a:lnSpc>
                <a:spcPct val="80000"/>
              </a:lnSpc>
              <a:spcBef>
                <a:spcPct val="0"/>
              </a:spcBef>
            </a:pPr>
            <a:r>
              <a:rPr lang="en-US" altLang="en-US" b="0" baseline="0" dirty="0"/>
              <a:t>Que peut faire l’employeur pour assurer que le cannabis n’a pas sa place au travail?</a:t>
            </a:r>
            <a:endParaRPr lang="en-US" altLang="en-US" b="0"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0620" indent="-296392" eaLnBrk="0" hangingPunct="0">
              <a:spcBef>
                <a:spcPct val="30000"/>
              </a:spcBef>
              <a:defRPr sz="1200">
                <a:solidFill>
                  <a:schemeClr val="tx1"/>
                </a:solidFill>
                <a:latin typeface="Calibri" pitchFamily="34" charset="0"/>
              </a:defRPr>
            </a:lvl2pPr>
            <a:lvl3pPr marL="1185569" indent="-237113" eaLnBrk="0" hangingPunct="0">
              <a:spcBef>
                <a:spcPct val="30000"/>
              </a:spcBef>
              <a:defRPr sz="1200">
                <a:solidFill>
                  <a:schemeClr val="tx1"/>
                </a:solidFill>
                <a:latin typeface="Calibri" pitchFamily="34" charset="0"/>
              </a:defRPr>
            </a:lvl3pPr>
            <a:lvl4pPr marL="1659795" indent="-237113" eaLnBrk="0" hangingPunct="0">
              <a:spcBef>
                <a:spcPct val="30000"/>
              </a:spcBef>
              <a:defRPr sz="1200">
                <a:solidFill>
                  <a:schemeClr val="tx1"/>
                </a:solidFill>
                <a:latin typeface="Calibri" pitchFamily="34" charset="0"/>
              </a:defRPr>
            </a:lvl4pPr>
            <a:lvl5pPr marL="2134024" indent="-237113" eaLnBrk="0" hangingPunct="0">
              <a:spcBef>
                <a:spcPct val="30000"/>
              </a:spcBef>
              <a:defRPr sz="1200">
                <a:solidFill>
                  <a:schemeClr val="tx1"/>
                </a:solidFill>
                <a:latin typeface="Calibri" pitchFamily="34" charset="0"/>
              </a:defRPr>
            </a:lvl5pPr>
            <a:lvl6pPr marL="2608250" indent="-237113" eaLnBrk="0" fontAlgn="base" hangingPunct="0">
              <a:spcBef>
                <a:spcPct val="30000"/>
              </a:spcBef>
              <a:spcAft>
                <a:spcPct val="0"/>
              </a:spcAft>
              <a:defRPr sz="1200">
                <a:solidFill>
                  <a:schemeClr val="tx1"/>
                </a:solidFill>
                <a:latin typeface="Calibri" pitchFamily="34" charset="0"/>
              </a:defRPr>
            </a:lvl6pPr>
            <a:lvl7pPr marL="3082477" indent="-237113" eaLnBrk="0" fontAlgn="base" hangingPunct="0">
              <a:spcBef>
                <a:spcPct val="30000"/>
              </a:spcBef>
              <a:spcAft>
                <a:spcPct val="0"/>
              </a:spcAft>
              <a:defRPr sz="1200">
                <a:solidFill>
                  <a:schemeClr val="tx1"/>
                </a:solidFill>
                <a:latin typeface="Calibri" pitchFamily="34" charset="0"/>
              </a:defRPr>
            </a:lvl7pPr>
            <a:lvl8pPr marL="3556706" indent="-237113" eaLnBrk="0" fontAlgn="base" hangingPunct="0">
              <a:spcBef>
                <a:spcPct val="30000"/>
              </a:spcBef>
              <a:spcAft>
                <a:spcPct val="0"/>
              </a:spcAft>
              <a:defRPr sz="1200">
                <a:solidFill>
                  <a:schemeClr val="tx1"/>
                </a:solidFill>
                <a:latin typeface="Calibri" pitchFamily="34" charset="0"/>
              </a:defRPr>
            </a:lvl8pPr>
            <a:lvl9pPr marL="4030932" indent="-23711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EBAE9760-30D2-4191-BFFA-32392F9A0C96}" type="slidenum">
              <a:rPr lang="en-US" altLang="en-US" smtClean="0"/>
              <a:pPr eaLnBrk="1" fontAlgn="base" hangingPunct="1">
                <a:spcBef>
                  <a:spcPct val="0"/>
                </a:spcBef>
                <a:spcAft>
                  <a:spcPct val="0"/>
                </a:spcAft>
              </a:pPr>
              <a:t>26</a:t>
            </a:fld>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8507">
              <a:lnSpc>
                <a:spcPct val="80000"/>
              </a:lnSpc>
              <a:spcBef>
                <a:spcPct val="0"/>
              </a:spcBef>
              <a:defRPr/>
            </a:pPr>
            <a:r>
              <a:rPr lang="en-US" b="1" dirty="0"/>
              <a:t>Politique sur les facultés affaiblies</a:t>
            </a:r>
          </a:p>
          <a:p>
            <a:pPr defTabSz="948507">
              <a:lnSpc>
                <a:spcPct val="80000"/>
              </a:lnSpc>
              <a:spcBef>
                <a:spcPct val="0"/>
              </a:spcBef>
              <a:defRPr/>
            </a:pPr>
            <a:endParaRPr lang="en-US" b="1" dirty="0"/>
          </a:p>
          <a:p>
            <a:pPr defTabSz="948507">
              <a:lnSpc>
                <a:spcPct val="80000"/>
              </a:lnSpc>
              <a:spcBef>
                <a:spcPct val="0"/>
              </a:spcBef>
              <a:defRPr/>
            </a:pPr>
            <a:r>
              <a:rPr lang="en-US" dirty="0"/>
              <a:t>Une politique sur les facultés affaiblies ou sur la consommation de drogues, d’alcool et de médicaments aide les employeurs à assurer que leurs employés sont capables d’accomplir leurs tâches sans mettre en danger leur santé et leur sécurité ou celles des autres. </a:t>
            </a:r>
          </a:p>
          <a:p>
            <a:pPr defTabSz="948507">
              <a:lnSpc>
                <a:spcPct val="80000"/>
              </a:lnSpc>
              <a:spcBef>
                <a:spcPct val="0"/>
              </a:spcBef>
              <a:defRPr/>
            </a:pPr>
            <a:endParaRPr lang="en-US" dirty="0"/>
          </a:p>
          <a:p>
            <a:pPr defTabSz="948507">
              <a:lnSpc>
                <a:spcPct val="80000"/>
              </a:lnSpc>
              <a:spcBef>
                <a:spcPct val="0"/>
              </a:spcBef>
              <a:defRPr/>
            </a:pPr>
            <a:r>
              <a:rPr lang="en-US" dirty="0"/>
              <a:t>La politique variera d’une province ou d’un territoire à l’autre, mais devra être bien réfléchie, et tenir compte de la taille et du type de lieu de travail, ainsi que d’autres facteurs. Elle devra être bien communiquée à tous, c’est-à-dire être affichée à un endroit où tous pourront la consulter, et les employés devront en connaître le contenu. De plus, tous devront l’appliquer uniformément.    </a:t>
            </a:r>
          </a:p>
          <a:p>
            <a:pPr eaLnBrk="1" hangingPunct="1">
              <a:lnSpc>
                <a:spcPct val="80000"/>
              </a:lnSpc>
              <a:spcBef>
                <a:spcPct val="0"/>
              </a:spcBef>
            </a:pPr>
            <a:endParaRPr lang="en-US" altLang="en-US" baseline="0" dirty="0"/>
          </a:p>
          <a:p>
            <a:pPr eaLnBrk="1" hangingPunct="1">
              <a:lnSpc>
                <a:spcPct val="80000"/>
              </a:lnSpc>
              <a:spcBef>
                <a:spcPct val="0"/>
              </a:spcBef>
            </a:pPr>
            <a:r>
              <a:rPr lang="en-US" altLang="en-US" baseline="0" dirty="0"/>
              <a:t> </a:t>
            </a:r>
          </a:p>
          <a:p>
            <a:pPr eaLnBrk="1" hangingPunct="1">
              <a:lnSpc>
                <a:spcPct val="80000"/>
              </a:lnSpc>
              <a:spcBef>
                <a:spcPct val="0"/>
              </a:spcBef>
            </a:pPr>
            <a:endParaRPr lang="en-US"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0620" indent="-296392" eaLnBrk="0" hangingPunct="0">
              <a:spcBef>
                <a:spcPct val="30000"/>
              </a:spcBef>
              <a:defRPr sz="1200">
                <a:solidFill>
                  <a:schemeClr val="tx1"/>
                </a:solidFill>
                <a:latin typeface="Calibri" pitchFamily="34" charset="0"/>
              </a:defRPr>
            </a:lvl2pPr>
            <a:lvl3pPr marL="1185569" indent="-237113" eaLnBrk="0" hangingPunct="0">
              <a:spcBef>
                <a:spcPct val="30000"/>
              </a:spcBef>
              <a:defRPr sz="1200">
                <a:solidFill>
                  <a:schemeClr val="tx1"/>
                </a:solidFill>
                <a:latin typeface="Calibri" pitchFamily="34" charset="0"/>
              </a:defRPr>
            </a:lvl3pPr>
            <a:lvl4pPr marL="1659795" indent="-237113" eaLnBrk="0" hangingPunct="0">
              <a:spcBef>
                <a:spcPct val="30000"/>
              </a:spcBef>
              <a:defRPr sz="1200">
                <a:solidFill>
                  <a:schemeClr val="tx1"/>
                </a:solidFill>
                <a:latin typeface="Calibri" pitchFamily="34" charset="0"/>
              </a:defRPr>
            </a:lvl4pPr>
            <a:lvl5pPr marL="2134024" indent="-237113" eaLnBrk="0" hangingPunct="0">
              <a:spcBef>
                <a:spcPct val="30000"/>
              </a:spcBef>
              <a:defRPr sz="1200">
                <a:solidFill>
                  <a:schemeClr val="tx1"/>
                </a:solidFill>
                <a:latin typeface="Calibri" pitchFamily="34" charset="0"/>
              </a:defRPr>
            </a:lvl5pPr>
            <a:lvl6pPr marL="2608250" indent="-237113" eaLnBrk="0" fontAlgn="base" hangingPunct="0">
              <a:spcBef>
                <a:spcPct val="30000"/>
              </a:spcBef>
              <a:spcAft>
                <a:spcPct val="0"/>
              </a:spcAft>
              <a:defRPr sz="1200">
                <a:solidFill>
                  <a:schemeClr val="tx1"/>
                </a:solidFill>
                <a:latin typeface="Calibri" pitchFamily="34" charset="0"/>
              </a:defRPr>
            </a:lvl6pPr>
            <a:lvl7pPr marL="3082477" indent="-237113" eaLnBrk="0" fontAlgn="base" hangingPunct="0">
              <a:spcBef>
                <a:spcPct val="30000"/>
              </a:spcBef>
              <a:spcAft>
                <a:spcPct val="0"/>
              </a:spcAft>
              <a:defRPr sz="1200">
                <a:solidFill>
                  <a:schemeClr val="tx1"/>
                </a:solidFill>
                <a:latin typeface="Calibri" pitchFamily="34" charset="0"/>
              </a:defRPr>
            </a:lvl7pPr>
            <a:lvl8pPr marL="3556706" indent="-237113" eaLnBrk="0" fontAlgn="base" hangingPunct="0">
              <a:spcBef>
                <a:spcPct val="30000"/>
              </a:spcBef>
              <a:spcAft>
                <a:spcPct val="0"/>
              </a:spcAft>
              <a:defRPr sz="1200">
                <a:solidFill>
                  <a:schemeClr val="tx1"/>
                </a:solidFill>
                <a:latin typeface="Calibri" pitchFamily="34" charset="0"/>
              </a:defRPr>
            </a:lvl8pPr>
            <a:lvl9pPr marL="4030932" indent="-23711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EBAE9760-30D2-4191-BFFA-32392F9A0C96}" type="slidenum">
              <a:rPr lang="en-US" altLang="en-US" smtClean="0"/>
              <a:pPr eaLnBrk="1" fontAlgn="base" hangingPunct="1">
                <a:spcBef>
                  <a:spcPct val="0"/>
                </a:spcBef>
                <a:spcAft>
                  <a:spcPct val="0"/>
                </a:spcAft>
              </a:pPr>
              <a:t>27</a:t>
            </a:fld>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baseline="0" dirty="0"/>
              <a:t>Ce modèle de politique sur les facultés affaiblies dit ce qui suit :  </a:t>
            </a:r>
          </a:p>
          <a:p>
            <a:pPr eaLnBrk="1" hangingPunct="1">
              <a:lnSpc>
                <a:spcPct val="80000"/>
              </a:lnSpc>
              <a:spcBef>
                <a:spcPct val="0"/>
              </a:spcBef>
            </a:pPr>
            <a:endParaRPr lang="en-US" altLang="en-US" baseline="0" dirty="0"/>
          </a:p>
          <a:p>
            <a:r>
              <a:rPr lang="en-US" dirty="0"/>
              <a:t>« </a:t>
            </a:r>
            <a:r>
              <a:rPr lang="fr-FR" dirty="0"/>
              <a:t>L’Organisation ABC a adopté la position selon laquelle la présence de drogues illicites, de drogues à usage récréatif et d’alcool est interdite en milieu de travail. </a:t>
            </a:r>
          </a:p>
          <a:p>
            <a:endParaRPr lang="fr-FR" dirty="0"/>
          </a:p>
          <a:p>
            <a:r>
              <a:rPr lang="fr-FR" dirty="0"/>
              <a:t>Quiconque ne se conforme pas à la présente politique fera l’objet de mesures disciplinaires pouvant aller jusqu’au congédiement. </a:t>
            </a:r>
            <a:r>
              <a:rPr lang="fr-FR" dirty="0">
                <a:latin typeface="Century Gothic"/>
              </a:rPr>
              <a:t>» </a:t>
            </a:r>
          </a:p>
          <a:p>
            <a:endParaRPr lang="fr-FR" dirty="0">
              <a:latin typeface="Century Gothic"/>
            </a:endParaRPr>
          </a:p>
          <a:p>
            <a:r>
              <a:rPr lang="en-US" dirty="0"/>
              <a:t>Les politiques varieront d’un lieu de travail à l’autre, mais ils auront des éléments semblables : un engagement envers la sécurité, des règles, des procédures et des conséquences. </a:t>
            </a:r>
          </a:p>
          <a:p>
            <a:endParaRPr lang="en-US" dirty="0"/>
          </a:p>
          <a:p>
            <a:r>
              <a:rPr lang="en-US" dirty="0"/>
              <a:t>Une fois qu’une entreprise a établi une politique sur la consommation de drogues et d’alcool bien planifiée et juste, et a fait en sorte que tous les employés en connaissent bien le contenu, les employés doivent s’y conformer, sinon ils pourraient faire l’objet de mesures disciplinaires énoncées dans</a:t>
            </a:r>
            <a:r>
              <a:rPr lang="en-US" baseline="0" dirty="0"/>
              <a:t> la politique</a:t>
            </a:r>
            <a:r>
              <a:rPr lang="en-US" dirty="0"/>
              <a:t>. </a:t>
            </a:r>
          </a:p>
          <a:p>
            <a:r>
              <a:rPr lang="en-US" dirty="0"/>
              <a:t>  </a:t>
            </a:r>
          </a:p>
          <a:p>
            <a:r>
              <a:rPr lang="en-US" dirty="0"/>
              <a:t> </a:t>
            </a:r>
            <a:endParaRPr lang="en-US" altLang="en-US" baseline="0" dirty="0"/>
          </a:p>
          <a:p>
            <a:pPr eaLnBrk="1" hangingPunct="1">
              <a:lnSpc>
                <a:spcPct val="80000"/>
              </a:lnSpc>
              <a:spcBef>
                <a:spcPct val="0"/>
              </a:spcBef>
            </a:pPr>
            <a:endParaRPr lang="en-US" altLang="en-US" dirty="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0620" indent="-296392" eaLnBrk="0" hangingPunct="0">
              <a:spcBef>
                <a:spcPct val="30000"/>
              </a:spcBef>
              <a:defRPr sz="1200">
                <a:solidFill>
                  <a:schemeClr val="tx1"/>
                </a:solidFill>
                <a:latin typeface="Calibri" pitchFamily="34" charset="0"/>
              </a:defRPr>
            </a:lvl2pPr>
            <a:lvl3pPr marL="1185569" indent="-237113" eaLnBrk="0" hangingPunct="0">
              <a:spcBef>
                <a:spcPct val="30000"/>
              </a:spcBef>
              <a:defRPr sz="1200">
                <a:solidFill>
                  <a:schemeClr val="tx1"/>
                </a:solidFill>
                <a:latin typeface="Calibri" pitchFamily="34" charset="0"/>
              </a:defRPr>
            </a:lvl3pPr>
            <a:lvl4pPr marL="1659795" indent="-237113" eaLnBrk="0" hangingPunct="0">
              <a:spcBef>
                <a:spcPct val="30000"/>
              </a:spcBef>
              <a:defRPr sz="1200">
                <a:solidFill>
                  <a:schemeClr val="tx1"/>
                </a:solidFill>
                <a:latin typeface="Calibri" pitchFamily="34" charset="0"/>
              </a:defRPr>
            </a:lvl4pPr>
            <a:lvl5pPr marL="2134024" indent="-237113" eaLnBrk="0" hangingPunct="0">
              <a:spcBef>
                <a:spcPct val="30000"/>
              </a:spcBef>
              <a:defRPr sz="1200">
                <a:solidFill>
                  <a:schemeClr val="tx1"/>
                </a:solidFill>
                <a:latin typeface="Calibri" pitchFamily="34" charset="0"/>
              </a:defRPr>
            </a:lvl5pPr>
            <a:lvl6pPr marL="2608250" indent="-237113" eaLnBrk="0" fontAlgn="base" hangingPunct="0">
              <a:spcBef>
                <a:spcPct val="30000"/>
              </a:spcBef>
              <a:spcAft>
                <a:spcPct val="0"/>
              </a:spcAft>
              <a:defRPr sz="1200">
                <a:solidFill>
                  <a:schemeClr val="tx1"/>
                </a:solidFill>
                <a:latin typeface="Calibri" pitchFamily="34" charset="0"/>
              </a:defRPr>
            </a:lvl6pPr>
            <a:lvl7pPr marL="3082477" indent="-237113" eaLnBrk="0" fontAlgn="base" hangingPunct="0">
              <a:spcBef>
                <a:spcPct val="30000"/>
              </a:spcBef>
              <a:spcAft>
                <a:spcPct val="0"/>
              </a:spcAft>
              <a:defRPr sz="1200">
                <a:solidFill>
                  <a:schemeClr val="tx1"/>
                </a:solidFill>
                <a:latin typeface="Calibri" pitchFamily="34" charset="0"/>
              </a:defRPr>
            </a:lvl7pPr>
            <a:lvl8pPr marL="3556706" indent="-237113" eaLnBrk="0" fontAlgn="base" hangingPunct="0">
              <a:spcBef>
                <a:spcPct val="30000"/>
              </a:spcBef>
              <a:spcAft>
                <a:spcPct val="0"/>
              </a:spcAft>
              <a:defRPr sz="1200">
                <a:solidFill>
                  <a:schemeClr val="tx1"/>
                </a:solidFill>
                <a:latin typeface="Calibri" pitchFamily="34" charset="0"/>
              </a:defRPr>
            </a:lvl8pPr>
            <a:lvl9pPr marL="4030932" indent="-23711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EBAE9760-30D2-4191-BFFA-32392F9A0C96}" type="slidenum">
              <a:rPr lang="en-US" altLang="en-US" smtClean="0"/>
              <a:pPr eaLnBrk="1" fontAlgn="base" hangingPunct="1">
                <a:spcBef>
                  <a:spcPct val="0"/>
                </a:spcBef>
                <a:spcAft>
                  <a:spcPct val="0"/>
                </a:spcAft>
              </a:pPr>
              <a:t>28</a:t>
            </a:fld>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Deuxième</a:t>
            </a:r>
            <a:r>
              <a:rPr lang="en-CA" baseline="0" dirty="0"/>
              <a:t> activité</a:t>
            </a:r>
            <a:r>
              <a:rPr lang="en-CA" dirty="0"/>
              <a:t> – Voir l’endos</a:t>
            </a:r>
            <a:r>
              <a:rPr lang="en-CA" baseline="0" dirty="0"/>
              <a:t> de la feuille de travail intitulée </a:t>
            </a:r>
            <a:r>
              <a:rPr lang="en-CA" i="1" baseline="0" dirty="0"/>
              <a:t>Activités pratiques </a:t>
            </a:r>
            <a:r>
              <a:rPr lang="en-CA" baseline="0" dirty="0"/>
              <a:t>pour une activité d’approfondissement facultative. </a:t>
            </a:r>
            <a:endParaRPr lang="en-CA" dirty="0"/>
          </a:p>
        </p:txBody>
      </p:sp>
      <p:sp>
        <p:nvSpPr>
          <p:cNvPr id="4" name="Slide Number Placeholder 3"/>
          <p:cNvSpPr>
            <a:spLocks noGrp="1"/>
          </p:cNvSpPr>
          <p:nvPr>
            <p:ph type="sldNum" sz="quarter" idx="10"/>
          </p:nvPr>
        </p:nvSpPr>
        <p:spPr/>
        <p:txBody>
          <a:bodyPr/>
          <a:lstStyle/>
          <a:p>
            <a:fld id="{019215EC-479E-47EF-BFCC-F87B2CD365F6}" type="slidenum">
              <a:rPr lang="en-CA" smtClean="0"/>
              <a:t>29</a:t>
            </a:fld>
            <a:endParaRPr lang="en-CA" dirty="0"/>
          </a:p>
        </p:txBody>
      </p:sp>
    </p:spTree>
    <p:extLst>
      <p:ext uri="{BB962C8B-B14F-4D97-AF65-F5344CB8AC3E}">
        <p14:creationId xmlns:p14="http://schemas.microsoft.com/office/powerpoint/2010/main" val="1240855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Pourquoi des gens consomment-ils du cannabis?</a:t>
            </a:r>
            <a:r>
              <a:rPr lang="en-US" baseline="0" dirty="0"/>
              <a:t> </a:t>
            </a:r>
            <a:endParaRPr lang="en-US" dirty="0"/>
          </a:p>
          <a:p>
            <a:endParaRPr lang="en-US" dirty="0"/>
          </a:p>
          <a:p>
            <a:pPr marL="177845" indent="-177845">
              <a:buFont typeface="Arial" pitchFamily="34" charset="0"/>
              <a:buChar char="•"/>
            </a:pPr>
            <a:r>
              <a:rPr lang="fr-FR" dirty="0"/>
              <a:t>La plante de cannabis est utilisée pour ses effets sur l’esprit. </a:t>
            </a:r>
          </a:p>
          <a:p>
            <a:pPr marL="177845" indent="-177845">
              <a:buFont typeface="Arial" pitchFamily="34" charset="0"/>
              <a:buChar char="•"/>
            </a:pPr>
            <a:r>
              <a:rPr lang="fr-FR" dirty="0"/>
              <a:t>Elle est également utilisée à des fins médicales, sociales ou religieuses.</a:t>
            </a:r>
            <a:r>
              <a:rPr lang="en-US" dirty="0"/>
              <a:t> </a:t>
            </a:r>
          </a:p>
          <a:p>
            <a:pPr marL="177845" indent="-177845">
              <a:buFont typeface="Arial" pitchFamily="34" charset="0"/>
              <a:buChar char="•"/>
            </a:pPr>
            <a:endParaRPr lang="en-US" dirty="0"/>
          </a:p>
          <a:p>
            <a:r>
              <a:rPr lang="fr-FR" dirty="0"/>
              <a:t>Le cannabis peut être consommé de différentes façons, notamment : </a:t>
            </a:r>
            <a:endParaRPr lang="en-US" baseline="0" dirty="0"/>
          </a:p>
          <a:p>
            <a:pPr marL="177845" indent="-177845">
              <a:buFont typeface="Arial" pitchFamily="34" charset="0"/>
              <a:buChar char="•"/>
            </a:pPr>
            <a:r>
              <a:rPr lang="en-CA" dirty="0"/>
              <a:t>en le fumant</a:t>
            </a:r>
            <a:r>
              <a:rPr lang="en-US" baseline="0" dirty="0"/>
              <a:t> (joint, pipe, bong, etc.);</a:t>
            </a:r>
          </a:p>
          <a:p>
            <a:pPr marL="177845" indent="-177845">
              <a:buFont typeface="Arial" pitchFamily="34" charset="0"/>
              <a:buChar char="•"/>
            </a:pPr>
            <a:r>
              <a:rPr lang="fr-FR" dirty="0"/>
              <a:t>en le buvant ou en le mangeant </a:t>
            </a:r>
            <a:r>
              <a:rPr lang="en-US" baseline="0" dirty="0"/>
              <a:t>(thé, boisson gazeuse, huile de cannabis, produits de boulangerie);</a:t>
            </a:r>
          </a:p>
          <a:p>
            <a:pPr marL="177845" indent="-177845">
              <a:buFont typeface="Arial" pitchFamily="34" charset="0"/>
              <a:buChar char="•"/>
            </a:pPr>
            <a:r>
              <a:rPr lang="fr-FR" dirty="0"/>
              <a:t>par vaporisation et vapotage (en aspirant les vapeurs de cannabis à l’aide d’un vaporisateur ou </a:t>
            </a:r>
            <a:r>
              <a:rPr lang="fr-FR" dirty="0" err="1"/>
              <a:t>dispositive</a:t>
            </a:r>
            <a:r>
              <a:rPr lang="fr-FR" baseline="0" dirty="0"/>
              <a:t> de </a:t>
            </a:r>
            <a:r>
              <a:rPr lang="fr-FR" baseline="0" dirty="0" err="1"/>
              <a:t>vapotage</a:t>
            </a:r>
            <a:r>
              <a:rPr lang="fr-FR" dirty="0"/>
              <a:t>).</a:t>
            </a:r>
          </a:p>
          <a:p>
            <a:pPr marL="177845" indent="-177845">
              <a:buFont typeface="Arial" pitchFamily="34" charset="0"/>
              <a:buChar char="•"/>
            </a:pPr>
            <a:endParaRPr lang="en-US" baseline="0" dirty="0"/>
          </a:p>
          <a:p>
            <a:r>
              <a:rPr lang="en-US" dirty="0"/>
              <a:t>Source : Santé Canada (</a:t>
            </a:r>
            <a:r>
              <a:rPr lang="en-CA" dirty="0"/>
              <a:t>https://www.canada.ca/fr/sante-canada/services/drogues-medicaments/cannabis/sujet.html)</a:t>
            </a:r>
          </a:p>
        </p:txBody>
      </p:sp>
      <p:sp>
        <p:nvSpPr>
          <p:cNvPr id="4" name="Slide Number Placeholder 3"/>
          <p:cNvSpPr>
            <a:spLocks noGrp="1"/>
          </p:cNvSpPr>
          <p:nvPr>
            <p:ph type="sldNum" sz="quarter" idx="10"/>
          </p:nvPr>
        </p:nvSpPr>
        <p:spPr/>
        <p:txBody>
          <a:bodyPr/>
          <a:lstStyle/>
          <a:p>
            <a:fld id="{019215EC-479E-47EF-BFCC-F87B2CD365F6}" type="slidenum">
              <a:rPr lang="en-CA" smtClean="0"/>
              <a:t>3</a:t>
            </a:fld>
            <a:endParaRPr lang="en-CA" dirty="0"/>
          </a:p>
        </p:txBody>
      </p:sp>
    </p:spTree>
    <p:extLst>
      <p:ext uri="{BB962C8B-B14F-4D97-AF65-F5344CB8AC3E}">
        <p14:creationId xmlns:p14="http://schemas.microsoft.com/office/powerpoint/2010/main" val="2531863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8507">
              <a:lnSpc>
                <a:spcPct val="80000"/>
              </a:lnSpc>
              <a:spcBef>
                <a:spcPct val="0"/>
              </a:spcBef>
              <a:defRPr/>
            </a:pPr>
            <a:r>
              <a:rPr lang="en-US" dirty="0"/>
              <a:t>Les employeurs et les travailleurs ont des obligations </a:t>
            </a:r>
            <a:r>
              <a:rPr lang="fr-CA" sz="1200" kern="1200" dirty="0">
                <a:solidFill>
                  <a:schemeClr val="tx1"/>
                </a:solidFill>
                <a:effectLst/>
                <a:latin typeface="+mn-lt"/>
                <a:ea typeface="+mn-ea"/>
                <a:cs typeface="+mn-cs"/>
              </a:rPr>
              <a:t>qui visent à assurer la sécurité sur les lieux de travail pour tous</a:t>
            </a:r>
            <a:r>
              <a:rPr lang="en-US" dirty="0"/>
              <a:t>. </a:t>
            </a:r>
            <a:r>
              <a:rPr lang="en-US" altLang="en-US" dirty="0"/>
              <a:t>Les facultés affaiblies peuvent prendre différentes formes, y compris la fatigue, le stress extrême lié au travail, une situation de crise personnelle ou familiale, et l’abus de substances. La consommation de cannabis peut avoir de nombreux effets possibles, y compris des effets directs sur la capacité de travailler en toute sécurité.</a:t>
            </a:r>
          </a:p>
          <a:p>
            <a:pPr defTabSz="948507">
              <a:lnSpc>
                <a:spcPct val="80000"/>
              </a:lnSpc>
              <a:spcBef>
                <a:spcPct val="0"/>
              </a:spcBef>
              <a:defRPr/>
            </a:pPr>
            <a:endParaRPr lang="en-US" altLang="en-US" dirty="0"/>
          </a:p>
          <a:p>
            <a:pPr defTabSz="948507">
              <a:lnSpc>
                <a:spcPct val="80000"/>
              </a:lnSpc>
              <a:spcBef>
                <a:spcPct val="0"/>
              </a:spcBef>
              <a:defRPr/>
            </a:pPr>
            <a:r>
              <a:rPr lang="en-US" altLang="en-US" dirty="0"/>
              <a:t>Les employeurs établissent des politiques sur les facultés affaiblies pour communiquer leurs attentes à tous les employés relativement à l’aptitude</a:t>
            </a:r>
            <a:r>
              <a:rPr lang="en-US" altLang="en-US" baseline="0" dirty="0"/>
              <a:t> à travailler en tout temps au lieu de travail</a:t>
            </a:r>
            <a:r>
              <a:rPr lang="en-US" altLang="en-US" dirty="0"/>
              <a:t>.</a:t>
            </a:r>
          </a:p>
          <a:p>
            <a:pPr defTabSz="948507">
              <a:lnSpc>
                <a:spcPct val="80000"/>
              </a:lnSpc>
              <a:spcBef>
                <a:spcPct val="0"/>
              </a:spcBef>
              <a:defRPr/>
            </a:pPr>
            <a:endParaRPr lang="en-US" altLang="en-US" dirty="0"/>
          </a:p>
          <a:p>
            <a:pPr defTabSz="948507">
              <a:lnSpc>
                <a:spcPct val="80000"/>
              </a:lnSpc>
              <a:spcBef>
                <a:spcPct val="0"/>
              </a:spcBef>
              <a:defRPr/>
            </a:pPr>
            <a:r>
              <a:rPr lang="en-US" altLang="en-US" dirty="0"/>
              <a:t>Chacun a le droit de décider de ce qu’il fait pendant ses moments libres. Toutefois, quand il est question du lieu de travail, le choix n’est pas toujours le leur. Tout ce qui met en danger leur santé et leur sécurité, ainsi que celles de leurs collègues, n’a pas sa place au travail. Le travail et le cannabis : ça ne va juste pas ensemble. </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70620" indent="-296392" eaLnBrk="0" hangingPunct="0">
              <a:spcBef>
                <a:spcPct val="30000"/>
              </a:spcBef>
              <a:defRPr sz="1200">
                <a:solidFill>
                  <a:schemeClr val="tx1"/>
                </a:solidFill>
                <a:latin typeface="Calibri" pitchFamily="34" charset="0"/>
              </a:defRPr>
            </a:lvl2pPr>
            <a:lvl3pPr marL="1185569" indent="-237113" eaLnBrk="0" hangingPunct="0">
              <a:spcBef>
                <a:spcPct val="30000"/>
              </a:spcBef>
              <a:defRPr sz="1200">
                <a:solidFill>
                  <a:schemeClr val="tx1"/>
                </a:solidFill>
                <a:latin typeface="Calibri" pitchFamily="34" charset="0"/>
              </a:defRPr>
            </a:lvl3pPr>
            <a:lvl4pPr marL="1659795" indent="-237113" eaLnBrk="0" hangingPunct="0">
              <a:spcBef>
                <a:spcPct val="30000"/>
              </a:spcBef>
              <a:defRPr sz="1200">
                <a:solidFill>
                  <a:schemeClr val="tx1"/>
                </a:solidFill>
                <a:latin typeface="Calibri" pitchFamily="34" charset="0"/>
              </a:defRPr>
            </a:lvl4pPr>
            <a:lvl5pPr marL="2134024" indent="-237113" eaLnBrk="0" hangingPunct="0">
              <a:spcBef>
                <a:spcPct val="30000"/>
              </a:spcBef>
              <a:defRPr sz="1200">
                <a:solidFill>
                  <a:schemeClr val="tx1"/>
                </a:solidFill>
                <a:latin typeface="Calibri" pitchFamily="34" charset="0"/>
              </a:defRPr>
            </a:lvl5pPr>
            <a:lvl6pPr marL="2608250" indent="-237113" eaLnBrk="0" fontAlgn="base" hangingPunct="0">
              <a:spcBef>
                <a:spcPct val="30000"/>
              </a:spcBef>
              <a:spcAft>
                <a:spcPct val="0"/>
              </a:spcAft>
              <a:defRPr sz="1200">
                <a:solidFill>
                  <a:schemeClr val="tx1"/>
                </a:solidFill>
                <a:latin typeface="Calibri" pitchFamily="34" charset="0"/>
              </a:defRPr>
            </a:lvl6pPr>
            <a:lvl7pPr marL="3082477" indent="-237113" eaLnBrk="0" fontAlgn="base" hangingPunct="0">
              <a:spcBef>
                <a:spcPct val="30000"/>
              </a:spcBef>
              <a:spcAft>
                <a:spcPct val="0"/>
              </a:spcAft>
              <a:defRPr sz="1200">
                <a:solidFill>
                  <a:schemeClr val="tx1"/>
                </a:solidFill>
                <a:latin typeface="Calibri" pitchFamily="34" charset="0"/>
              </a:defRPr>
            </a:lvl7pPr>
            <a:lvl8pPr marL="3556706" indent="-237113" eaLnBrk="0" fontAlgn="base" hangingPunct="0">
              <a:spcBef>
                <a:spcPct val="30000"/>
              </a:spcBef>
              <a:spcAft>
                <a:spcPct val="0"/>
              </a:spcAft>
              <a:defRPr sz="1200">
                <a:solidFill>
                  <a:schemeClr val="tx1"/>
                </a:solidFill>
                <a:latin typeface="Calibri" pitchFamily="34" charset="0"/>
              </a:defRPr>
            </a:lvl8pPr>
            <a:lvl9pPr marL="4030932" indent="-23711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EBAE9760-30D2-4191-BFFA-32392F9A0C96}" type="slidenum">
              <a:rPr lang="en-US" altLang="en-US" smtClean="0"/>
              <a:pPr eaLnBrk="1" fontAlgn="base" hangingPunct="1">
                <a:spcBef>
                  <a:spcPct val="0"/>
                </a:spcBef>
                <a:spcAft>
                  <a:spcPct val="0"/>
                </a:spcAft>
              </a:pPr>
              <a:t>30</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 2018, un échantillon de Canadiens a répondu à des questions en ligne portant sur leur consommation de cannabis. Ce genre d’enquête nous permet de voir combien de personnes consomment du cannabis et à quelle fréquence. </a:t>
            </a:r>
          </a:p>
          <a:p>
            <a:endParaRPr lang="en-US" dirty="0"/>
          </a:p>
          <a:p>
            <a:pPr marL="177845" indent="-177845">
              <a:buFontTx/>
              <a:buChar char="-"/>
            </a:pPr>
            <a:r>
              <a:rPr lang="en-US" baseline="0" dirty="0"/>
              <a:t>Un total de </a:t>
            </a:r>
            <a:r>
              <a:rPr lang="fr-FR" dirty="0"/>
              <a:t>12 958 personnes âgées de 16 ans et plus dans l’ensemble des provinces et territoires du</a:t>
            </a:r>
            <a:r>
              <a:rPr lang="fr-FR" baseline="0" dirty="0"/>
              <a:t> Canada </a:t>
            </a:r>
            <a:r>
              <a:rPr lang="fr-FR" dirty="0"/>
              <a:t>ont répondu aux questions.</a:t>
            </a:r>
          </a:p>
          <a:p>
            <a:pPr marL="177845" indent="-177845">
              <a:buFontTx/>
              <a:buChar char="-"/>
            </a:pPr>
            <a:endParaRPr lang="en-US" dirty="0"/>
          </a:p>
          <a:p>
            <a:pPr marL="181225" indent="-181225">
              <a:buFontTx/>
              <a:buChar char="-"/>
            </a:pPr>
            <a:r>
              <a:rPr lang="fr-FR" dirty="0"/>
              <a:t>Un total de 22 % des répondants ont déclaré avoir consommé du cannabis à des fins non médicales au cours des 12 derniers mois.</a:t>
            </a:r>
            <a:endParaRPr lang="en-US" dirty="0"/>
          </a:p>
          <a:p>
            <a:pPr marL="664488" lvl="1" indent="-181225">
              <a:buFontTx/>
              <a:buChar char="-"/>
            </a:pPr>
            <a:r>
              <a:rPr lang="fr-FR" dirty="0"/>
              <a:t>Les répondants âgés de 16 à 24 ans ont déclaré avoir consommé deux fois plus de cannabis au cours de la dernière année que les répondants âgés de 25 ans et plus.</a:t>
            </a:r>
            <a:r>
              <a:rPr lang="en-US" dirty="0"/>
              <a:t> </a:t>
            </a:r>
          </a:p>
          <a:p>
            <a:pPr marL="664488" lvl="1" indent="-181225">
              <a:buFontTx/>
              <a:buChar char="-"/>
            </a:pPr>
            <a:r>
              <a:rPr lang="fr-FR" dirty="0"/>
              <a:t>En particulier, la consommation de cannabis au cours des 12 derniers mois chez les répondants âgés de 16 à 19 ans et chez ceux âgés de 20 à 24 ans s’élevait respectivement à 36 % et à 44 %, par rapport à 19 % chez les répondants âgés de 25 ans et plus.</a:t>
            </a:r>
            <a:endParaRPr lang="en-US" dirty="0"/>
          </a:p>
          <a:p>
            <a:endParaRPr lang="en-US" dirty="0"/>
          </a:p>
          <a:p>
            <a:r>
              <a:rPr lang="en-US" dirty="0"/>
              <a:t>Source :</a:t>
            </a:r>
            <a:r>
              <a:rPr lang="en-US" baseline="0" dirty="0"/>
              <a:t> </a:t>
            </a:r>
            <a:r>
              <a:rPr lang="en-CA" dirty="0"/>
              <a:t>https://www.canada.ca/fr/services/sante/publications/medicaments-et-produits-sante/enquete-canadienne-cannabis-2018-sommaire.html</a:t>
            </a:r>
          </a:p>
        </p:txBody>
      </p:sp>
      <p:sp>
        <p:nvSpPr>
          <p:cNvPr id="4" name="Slide Number Placeholder 3"/>
          <p:cNvSpPr>
            <a:spLocks noGrp="1"/>
          </p:cNvSpPr>
          <p:nvPr>
            <p:ph type="sldNum" sz="quarter" idx="10"/>
          </p:nvPr>
        </p:nvSpPr>
        <p:spPr/>
        <p:txBody>
          <a:bodyPr/>
          <a:lstStyle/>
          <a:p>
            <a:fld id="{019215EC-479E-47EF-BFCC-F87B2CD365F6}" type="slidenum">
              <a:rPr lang="en-CA" smtClean="0"/>
              <a:t>4</a:t>
            </a:fld>
            <a:endParaRPr lang="en-CA" dirty="0"/>
          </a:p>
        </p:txBody>
      </p:sp>
    </p:spTree>
    <p:extLst>
      <p:ext uri="{BB962C8B-B14F-4D97-AF65-F5344CB8AC3E}">
        <p14:creationId xmlns:p14="http://schemas.microsoft.com/office/powerpoint/2010/main" val="780594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On a demandé aux répondants qui avaient déclaré avoir consommé du cannabis au cours des 12 derniers mois d’indiquer la fréquence à laquelle ils avaient consommé la substance.</a:t>
            </a:r>
            <a:endParaRPr lang="en-US" dirty="0"/>
          </a:p>
          <a:p>
            <a:endParaRPr lang="en-US" dirty="0"/>
          </a:p>
          <a:p>
            <a:pPr marL="177845" indent="-177845">
              <a:buFont typeface="Arial" pitchFamily="34" charset="0"/>
              <a:buChar char="•"/>
            </a:pPr>
            <a:r>
              <a:rPr lang="fr-FR" dirty="0"/>
              <a:t>Un peu plus de la moitié de ces répondants ont déclaré avoir consommé du cannabis trois jours</a:t>
            </a:r>
            <a:r>
              <a:rPr lang="fr-FR" baseline="0" dirty="0"/>
              <a:t> par mois ou moins </a:t>
            </a:r>
            <a:r>
              <a:rPr lang="fr-FR" dirty="0"/>
              <a:t>(55 %), tandis que 19 % ont déclaré en avoir consommé quotidiennement.</a:t>
            </a:r>
            <a:r>
              <a:rPr lang="en-US" dirty="0"/>
              <a:t> </a:t>
            </a:r>
          </a:p>
          <a:p>
            <a:pPr marL="177845" indent="-177845">
              <a:buFont typeface="Arial" pitchFamily="34" charset="0"/>
              <a:buChar char="•"/>
            </a:pPr>
            <a:r>
              <a:rPr lang="fr-FR" dirty="0"/>
              <a:t>La réponse la plus commune était « moins d’une journée par mois » (35 %), suivie de « quotidiennement » (19 %), « de deux à trois jours par mois » (14 %), « d’un à deux jours par semaine » (10 %), « de trois à quatre jours par semaine » (10 %), « d’un jour par mois » (6 %), et « de cinq à six jours par semaine » (6 %). Ces résultats sont inchangés comparativement au dernier cycle.</a:t>
            </a:r>
          </a:p>
          <a:p>
            <a:pPr marL="177845" indent="-177845">
              <a:buFont typeface="Arial" pitchFamily="34" charset="0"/>
              <a:buChar char="•"/>
            </a:pPr>
            <a:endParaRPr lang="en-US" baseline="0" dirty="0"/>
          </a:p>
          <a:p>
            <a:pPr>
              <a:defRPr/>
            </a:pPr>
            <a:r>
              <a:rPr lang="en-US" dirty="0"/>
              <a:t>Source : https://www.canada.ca/fr/services/sante/publications/medicaments-et-produits-sante/enquete-canadienne-cannabis-2018-sommaire.html</a:t>
            </a:r>
            <a:endParaRPr lang="en-US" baseline="0" dirty="0"/>
          </a:p>
        </p:txBody>
      </p:sp>
      <p:sp>
        <p:nvSpPr>
          <p:cNvPr id="4" name="Slide Number Placeholder 3"/>
          <p:cNvSpPr>
            <a:spLocks noGrp="1"/>
          </p:cNvSpPr>
          <p:nvPr>
            <p:ph type="sldNum" sz="quarter" idx="10"/>
          </p:nvPr>
        </p:nvSpPr>
        <p:spPr/>
        <p:txBody>
          <a:bodyPr/>
          <a:lstStyle/>
          <a:p>
            <a:fld id="{019215EC-479E-47EF-BFCC-F87B2CD365F6}" type="slidenum">
              <a:rPr lang="en-CA" smtClean="0"/>
              <a:t>5</a:t>
            </a:fld>
            <a:endParaRPr lang="en-CA" dirty="0"/>
          </a:p>
        </p:txBody>
      </p:sp>
    </p:spTree>
    <p:extLst>
      <p:ext uri="{BB962C8B-B14F-4D97-AF65-F5344CB8AC3E}">
        <p14:creationId xmlns:p14="http://schemas.microsoft.com/office/powerpoint/2010/main" val="780594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On a également demandé aux répondants qui avaient déclaré avoir consommé du cannabis au cours des 12 derniers mois s’ils consommaient avant ou pendant l’école ou le travail.</a:t>
            </a:r>
          </a:p>
          <a:p>
            <a:endParaRPr lang="en-US" b="0" u="sng" dirty="0"/>
          </a:p>
          <a:p>
            <a:r>
              <a:rPr lang="en-US" b="0" u="sng" dirty="0" err="1"/>
              <a:t>École</a:t>
            </a:r>
            <a:r>
              <a:rPr lang="en-US" b="0" u="sng" dirty="0"/>
              <a:t> </a:t>
            </a:r>
            <a:endParaRPr lang="en-US" b="0" dirty="0"/>
          </a:p>
          <a:p>
            <a:r>
              <a:rPr lang="fr-FR" dirty="0"/>
              <a:t>Des étudiants qui ont répondu :</a:t>
            </a:r>
            <a:endParaRPr lang="en-US" b="0" dirty="0"/>
          </a:p>
          <a:p>
            <a:pPr marL="177845" indent="-177845">
              <a:buFont typeface="Arial" pitchFamily="34" charset="0"/>
              <a:buChar char="•"/>
            </a:pPr>
            <a:r>
              <a:rPr lang="fr-FR" dirty="0"/>
              <a:t>53 % n’avaient pas consommé de cannabis pour ressentir ses effets psychotropes avant ou pendant l’école au cours des 12 derniers mois;</a:t>
            </a:r>
            <a:endParaRPr lang="en-US" dirty="0"/>
          </a:p>
          <a:p>
            <a:pPr marL="177845" indent="-177845">
              <a:buFont typeface="Arial" pitchFamily="34" charset="0"/>
              <a:buChar char="•"/>
            </a:pPr>
            <a:r>
              <a:rPr lang="en-US" dirty="0"/>
              <a:t>27 % ont indiqué qu’ils consommaient rarement du cannabis avant ou pendant l’école (moins d’une fois par mois);</a:t>
            </a:r>
            <a:r>
              <a:rPr lang="en-US" baseline="0" dirty="0"/>
              <a:t> </a:t>
            </a:r>
          </a:p>
          <a:p>
            <a:pPr marL="177845" indent="-177845">
              <a:buFont typeface="Arial" pitchFamily="34" charset="0"/>
              <a:buChar char="•"/>
            </a:pPr>
            <a:r>
              <a:rPr lang="fr-FR" dirty="0"/>
              <a:t>12 % ont déclaré avoir consommé du cannabis avant ou pendant l’école au moins une fois par semaine</a:t>
            </a:r>
            <a:r>
              <a:rPr lang="en-US" baseline="0" dirty="0"/>
              <a:t>.</a:t>
            </a:r>
            <a:endParaRPr lang="en-US" dirty="0"/>
          </a:p>
          <a:p>
            <a:endParaRPr lang="en-US" dirty="0"/>
          </a:p>
          <a:p>
            <a:r>
              <a:rPr lang="en-US" u="sng" dirty="0"/>
              <a:t>Travail</a:t>
            </a:r>
          </a:p>
          <a:p>
            <a:r>
              <a:rPr lang="en-US" dirty="0"/>
              <a:t>Des répondants :</a:t>
            </a:r>
          </a:p>
          <a:p>
            <a:pPr marL="177845" indent="-177845">
              <a:buFont typeface="Arial" pitchFamily="34" charset="0"/>
              <a:buChar char="•"/>
            </a:pPr>
            <a:r>
              <a:rPr lang="fr-FR" dirty="0"/>
              <a:t>la majorité (64 %) n’avaient pas consommé de cannabis pour ressentir ses effets psychotropes avant ou pendant le travail au cours des 12 derniers mois;</a:t>
            </a:r>
            <a:endParaRPr lang="en-US" dirty="0"/>
          </a:p>
          <a:p>
            <a:pPr marL="177845" indent="-177845">
              <a:buFont typeface="Arial" pitchFamily="34" charset="0"/>
              <a:buChar char="•"/>
            </a:pPr>
            <a:r>
              <a:rPr lang="fr-FR" dirty="0"/>
              <a:t>15 % ont indiqué qu’ils consommaient du cannabis rarement (moins d’une fois par mois) avant ou pendant le travail</a:t>
            </a:r>
            <a:r>
              <a:rPr lang="en-US" dirty="0"/>
              <a:t>;</a:t>
            </a:r>
          </a:p>
          <a:p>
            <a:pPr marL="177845" indent="-177845">
              <a:buFont typeface="Arial" pitchFamily="34" charset="0"/>
              <a:buChar char="•"/>
            </a:pPr>
            <a:r>
              <a:rPr lang="fr-FR" dirty="0"/>
              <a:t>8 % des répondants ont déclaré avoir consommé du cannabis avant ou pendant le travail au moins une fois par semaine.</a:t>
            </a:r>
            <a:endParaRPr lang="en-US" dirty="0"/>
          </a:p>
          <a:p>
            <a:endParaRPr lang="en-US" baseline="0" dirty="0"/>
          </a:p>
          <a:p>
            <a:r>
              <a:rPr lang="en-US" baseline="0" dirty="0"/>
              <a:t>Source : </a:t>
            </a:r>
            <a:r>
              <a:rPr lang="en-CA" dirty="0"/>
              <a:t>https://www.canada.ca/fr/services/sante/publications/medicaments-et-produits-sante/enquete-canadienne-cannabis-2018-sommaire.html</a:t>
            </a:r>
            <a:endParaRPr lang="en-US" baseline="0" dirty="0"/>
          </a:p>
          <a:p>
            <a:endParaRPr lang="en-CA" dirty="0"/>
          </a:p>
        </p:txBody>
      </p:sp>
      <p:sp>
        <p:nvSpPr>
          <p:cNvPr id="4" name="Slide Number Placeholder 3"/>
          <p:cNvSpPr>
            <a:spLocks noGrp="1"/>
          </p:cNvSpPr>
          <p:nvPr>
            <p:ph type="sldNum" sz="quarter" idx="10"/>
          </p:nvPr>
        </p:nvSpPr>
        <p:spPr/>
        <p:txBody>
          <a:bodyPr/>
          <a:lstStyle/>
          <a:p>
            <a:fld id="{019215EC-479E-47EF-BFCC-F87B2CD365F6}" type="slidenum">
              <a:rPr lang="en-CA" smtClean="0"/>
              <a:t>6</a:t>
            </a:fld>
            <a:endParaRPr lang="en-CA" dirty="0"/>
          </a:p>
        </p:txBody>
      </p:sp>
    </p:spTree>
    <p:extLst>
      <p:ext uri="{BB962C8B-B14F-4D97-AF65-F5344CB8AC3E}">
        <p14:creationId xmlns:p14="http://schemas.microsoft.com/office/powerpoint/2010/main" val="528040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6077" y="4354386"/>
            <a:ext cx="6987907" cy="4526724"/>
          </a:xfrm>
        </p:spPr>
        <p:txBody>
          <a:bodyPr/>
          <a:lstStyle/>
          <a:p>
            <a:r>
              <a:rPr lang="en-US" sz="900" dirty="0"/>
              <a:t>Il existe plusieurs effets possibles du cannabis. Certains sont considérés des effets à court terme, tandis que d’autres sont considérés des effets à long terme. </a:t>
            </a:r>
          </a:p>
          <a:p>
            <a:endParaRPr lang="en-US" sz="900" dirty="0"/>
          </a:p>
          <a:p>
            <a:r>
              <a:rPr lang="en-US" sz="900" dirty="0"/>
              <a:t>Les effets possibles du cannabis varient pour chaque personne. Les effets les plus courants sont : </a:t>
            </a:r>
          </a:p>
          <a:p>
            <a:r>
              <a:rPr lang="en-US" sz="900" dirty="0"/>
              <a:t>(Repassez le tableau des effets à court terme, en mentionnant les détails plus bas, au besoin.)</a:t>
            </a:r>
          </a:p>
          <a:p>
            <a:endParaRPr lang="en-US" sz="900" b="1" dirty="0"/>
          </a:p>
          <a:p>
            <a:r>
              <a:rPr lang="en-US" sz="900" b="1" dirty="0"/>
              <a:t>Effets à court terme sur la santé</a:t>
            </a:r>
          </a:p>
          <a:p>
            <a:pPr marL="177845" indent="-177845">
              <a:buFont typeface="Arial" pitchFamily="34" charset="0"/>
              <a:buChar char="•"/>
            </a:pPr>
            <a:r>
              <a:rPr lang="fr-FR" sz="900" dirty="0"/>
              <a:t>Sensation d’euphorie (« high »)</a:t>
            </a:r>
          </a:p>
          <a:p>
            <a:pPr marL="177845" indent="-177845">
              <a:buFont typeface="Arial" pitchFamily="34" charset="0"/>
              <a:buChar char="•"/>
            </a:pPr>
            <a:r>
              <a:rPr lang="fr-FR" sz="900" dirty="0"/>
              <a:t>Sensation de bien-être</a:t>
            </a:r>
          </a:p>
          <a:p>
            <a:pPr marL="177845" indent="-177845">
              <a:buFont typeface="Arial" pitchFamily="34" charset="0"/>
              <a:buChar char="•"/>
            </a:pPr>
            <a:r>
              <a:rPr lang="fr-FR" sz="900" dirty="0"/>
              <a:t>Sentiment de détente </a:t>
            </a:r>
          </a:p>
          <a:p>
            <a:pPr marL="177845" indent="-177845">
              <a:buFont typeface="Arial" pitchFamily="34" charset="0"/>
              <a:buChar char="•"/>
            </a:pPr>
            <a:r>
              <a:rPr lang="fr-FR" sz="900" dirty="0"/>
              <a:t>Expériences sensorielles accrues (vue, goût, odorat, ouïe, toucher)</a:t>
            </a:r>
          </a:p>
          <a:p>
            <a:pPr lvl="1"/>
            <a:endParaRPr lang="en-US" sz="900" dirty="0"/>
          </a:p>
          <a:p>
            <a:r>
              <a:rPr lang="fr-FR" sz="900" dirty="0"/>
              <a:t>Bien que le cannabis puisse avoir pour effet de vous faire sentir détendu et heureux, votre corps et votre cerveau peuvent également subir des effets :</a:t>
            </a:r>
          </a:p>
          <a:p>
            <a:pPr marL="177845" indent="-177845">
              <a:buFont typeface="Arial" pitchFamily="34" charset="0"/>
              <a:buChar char="•"/>
            </a:pPr>
            <a:r>
              <a:rPr lang="fr-FR" sz="900" dirty="0"/>
              <a:t>néfastes </a:t>
            </a:r>
          </a:p>
          <a:p>
            <a:pPr marL="177845" indent="-177845">
              <a:buFont typeface="Arial" pitchFamily="34" charset="0"/>
              <a:buChar char="•"/>
            </a:pPr>
            <a:r>
              <a:rPr lang="fr-FR" sz="900" dirty="0"/>
              <a:t>indésirables</a:t>
            </a:r>
          </a:p>
          <a:p>
            <a:pPr marL="177845" indent="-177845">
              <a:buFont typeface="Arial" pitchFamily="34" charset="0"/>
              <a:buChar char="•"/>
            </a:pPr>
            <a:r>
              <a:rPr lang="fr-FR" sz="900" dirty="0"/>
              <a:t>désagréables</a:t>
            </a:r>
          </a:p>
          <a:p>
            <a:endParaRPr lang="en-US" sz="900" dirty="0"/>
          </a:p>
          <a:p>
            <a:r>
              <a:rPr lang="fr-FR" sz="900" dirty="0"/>
              <a:t>Parmi ces effets à court terme sur votre cerveau, on trouve :</a:t>
            </a:r>
          </a:p>
          <a:p>
            <a:pPr marL="177845" indent="-177845">
              <a:buFont typeface="Arial" pitchFamily="34" charset="0"/>
              <a:buChar char="•"/>
            </a:pPr>
            <a:r>
              <a:rPr lang="fr-FR" sz="900" dirty="0"/>
              <a:t>la confusion</a:t>
            </a:r>
          </a:p>
          <a:p>
            <a:pPr marL="177845" indent="-177845">
              <a:buFont typeface="Arial" pitchFamily="34" charset="0"/>
              <a:buChar char="•"/>
            </a:pPr>
            <a:r>
              <a:rPr lang="fr-FR" sz="900" dirty="0"/>
              <a:t>la somnolence (fatigue)</a:t>
            </a:r>
          </a:p>
          <a:p>
            <a:pPr marL="177845" indent="-177845">
              <a:buFont typeface="Arial" pitchFamily="34" charset="0"/>
              <a:buChar char="•"/>
            </a:pPr>
            <a:r>
              <a:rPr lang="fr-FR" sz="900" dirty="0"/>
              <a:t>une capacité réduite de se souvenir, de se concentrer, de prêter attention et de réagir rapidement </a:t>
            </a:r>
          </a:p>
          <a:p>
            <a:pPr marL="177845" indent="-177845">
              <a:buFont typeface="Arial" pitchFamily="34" charset="0"/>
              <a:buChar char="•"/>
            </a:pPr>
            <a:r>
              <a:rPr lang="fr-FR" sz="900" dirty="0"/>
              <a:t>l’anxiété, la peur ou la panique </a:t>
            </a:r>
          </a:p>
          <a:p>
            <a:endParaRPr lang="en-US" sz="900" dirty="0"/>
          </a:p>
          <a:p>
            <a:r>
              <a:rPr lang="fr-FR" sz="900" dirty="0"/>
              <a:t>Parmi les effets à court terme sur le corps, on trouve également :</a:t>
            </a:r>
          </a:p>
          <a:p>
            <a:pPr marL="177845" indent="-177845">
              <a:buFont typeface="Arial" pitchFamily="34" charset="0"/>
              <a:buChar char="•"/>
            </a:pPr>
            <a:r>
              <a:rPr lang="fr-FR" sz="900" dirty="0"/>
              <a:t>des vaisseaux sanguins endommagés par la fumée (si on fume le cannabis)</a:t>
            </a:r>
          </a:p>
          <a:p>
            <a:pPr marL="177845" indent="-177845">
              <a:buFont typeface="Arial" pitchFamily="34" charset="0"/>
              <a:buChar char="•"/>
            </a:pPr>
            <a:r>
              <a:rPr lang="fr-FR" sz="900" dirty="0"/>
              <a:t>une baisse de la tension artérielle pouvant provoquer un évanouissement</a:t>
            </a:r>
          </a:p>
          <a:p>
            <a:pPr marL="177845" indent="-177845">
              <a:buFont typeface="Arial" pitchFamily="34" charset="0"/>
              <a:buChar char="•"/>
            </a:pPr>
            <a:r>
              <a:rPr lang="fr-FR" sz="900" dirty="0"/>
              <a:t>une accélération du rythme cardiaque pouvant représenter un danger pour les personnes souffrant de problèmes cardiaques et entraîner une augmentation du risque de crise cardiaque </a:t>
            </a:r>
          </a:p>
          <a:p>
            <a:endParaRPr lang="en-US" sz="900" dirty="0"/>
          </a:p>
          <a:p>
            <a:r>
              <a:rPr lang="fr-FR" sz="900" dirty="0"/>
              <a:t>La consommation de cannabis peut également conduire à des épisodes psychotiques caractérisés par :</a:t>
            </a:r>
          </a:p>
          <a:p>
            <a:pPr marL="177845" indent="-177845">
              <a:buFont typeface="Arial" pitchFamily="34" charset="0"/>
              <a:buChar char="•"/>
            </a:pPr>
            <a:r>
              <a:rPr lang="fr-FR" sz="900" dirty="0"/>
              <a:t>la paranoïa</a:t>
            </a:r>
          </a:p>
          <a:p>
            <a:pPr marL="177845" indent="-177845">
              <a:buFont typeface="Arial" pitchFamily="34" charset="0"/>
              <a:buChar char="•"/>
            </a:pPr>
            <a:r>
              <a:rPr lang="fr-FR" sz="900" dirty="0"/>
              <a:t>les délires</a:t>
            </a:r>
          </a:p>
          <a:p>
            <a:pPr marL="177845" indent="-177845">
              <a:buFont typeface="Arial" pitchFamily="34" charset="0"/>
              <a:buChar char="•"/>
            </a:pPr>
            <a:r>
              <a:rPr lang="fr-FR" sz="900" dirty="0"/>
              <a:t>des hallucinations</a:t>
            </a:r>
          </a:p>
          <a:p>
            <a:pPr marL="181225" indent="-181225">
              <a:buFont typeface="Arial" pitchFamily="34" charset="0"/>
              <a:buChar char="•"/>
            </a:pPr>
            <a:endParaRPr lang="en-CA" sz="900" dirty="0">
              <a:hlinkClick r:id="rId3"/>
            </a:endParaRPr>
          </a:p>
          <a:p>
            <a:r>
              <a:rPr lang="en-US" sz="900" dirty="0"/>
              <a:t>Source : </a:t>
            </a:r>
            <a:r>
              <a:rPr lang="en-CA" sz="900" dirty="0"/>
              <a:t>https://www.canada.ca/fr/sante-canada/services/drogues-medicaments/cannabis/effets-sante/effets.html</a:t>
            </a:r>
          </a:p>
        </p:txBody>
      </p:sp>
      <p:sp>
        <p:nvSpPr>
          <p:cNvPr id="4" name="Slide Number Placeholder 3"/>
          <p:cNvSpPr>
            <a:spLocks noGrp="1"/>
          </p:cNvSpPr>
          <p:nvPr>
            <p:ph type="sldNum" sz="quarter" idx="10"/>
          </p:nvPr>
        </p:nvSpPr>
        <p:spPr/>
        <p:txBody>
          <a:bodyPr/>
          <a:lstStyle/>
          <a:p>
            <a:fld id="{019215EC-479E-47EF-BFCC-F87B2CD365F6}" type="slidenum">
              <a:rPr lang="en-CA" smtClean="0"/>
              <a:t>7</a:t>
            </a:fld>
            <a:endParaRPr lang="en-CA" dirty="0"/>
          </a:p>
        </p:txBody>
      </p:sp>
    </p:spTree>
    <p:extLst>
      <p:ext uri="{BB962C8B-B14F-4D97-AF65-F5344CB8AC3E}">
        <p14:creationId xmlns:p14="http://schemas.microsoft.com/office/powerpoint/2010/main" val="1726763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Bien que de nombreuses personnes remarquent les effets à court terme du cannabis peu après sa consommation, les </a:t>
            </a:r>
            <a:r>
              <a:rPr lang="fr-FR" sz="900" dirty="0"/>
              <a:t>effets à long terme se font sentir graduellement au fil du temps avec une consommation quotidienne ou quasi quotidienne se poursuivant sur :</a:t>
            </a:r>
            <a:r>
              <a:rPr lang="en-US" sz="900" dirty="0"/>
              <a:t> </a:t>
            </a:r>
            <a:endParaRPr lang="en-US" sz="900" b="1" dirty="0"/>
          </a:p>
          <a:p>
            <a:pPr marL="177845" indent="-177845">
              <a:buFont typeface="Arial" pitchFamily="34" charset="0"/>
              <a:buChar char="•"/>
            </a:pPr>
            <a:r>
              <a:rPr lang="fr-FR" sz="900" dirty="0"/>
              <a:t>des semaines</a:t>
            </a:r>
          </a:p>
          <a:p>
            <a:pPr marL="177845" indent="-177845">
              <a:buFont typeface="Arial" pitchFamily="34" charset="0"/>
              <a:buChar char="•"/>
            </a:pPr>
            <a:r>
              <a:rPr lang="fr-FR" sz="900" dirty="0"/>
              <a:t>des mois</a:t>
            </a:r>
          </a:p>
          <a:p>
            <a:pPr marL="177845" indent="-177845">
              <a:buFont typeface="Arial" pitchFamily="34" charset="0"/>
              <a:buChar char="•"/>
            </a:pPr>
            <a:r>
              <a:rPr lang="fr-FR" sz="900" dirty="0"/>
              <a:t>des années</a:t>
            </a:r>
          </a:p>
          <a:p>
            <a:pPr marL="177845" indent="-177845">
              <a:buFont typeface="Arial" pitchFamily="34" charset="0"/>
              <a:buChar char="•"/>
            </a:pPr>
            <a:endParaRPr lang="fr-FR" sz="900" dirty="0"/>
          </a:p>
          <a:p>
            <a:r>
              <a:rPr lang="fr-FR" sz="900" dirty="0"/>
              <a:t>Les effets possibles à long terme du cannabis sur le cerveau peuvent comprendre un risque accru de dépendance. La consommation à long terme de cannabis peut également nuire à :</a:t>
            </a:r>
          </a:p>
          <a:p>
            <a:pPr marL="177845" indent="-177845">
              <a:buFont typeface="Arial" pitchFamily="34" charset="0"/>
              <a:buChar char="•"/>
            </a:pPr>
            <a:r>
              <a:rPr lang="fr-FR" sz="900" dirty="0"/>
              <a:t>la mémoire</a:t>
            </a:r>
          </a:p>
          <a:p>
            <a:pPr marL="177845" indent="-177845">
              <a:buFont typeface="Arial" pitchFamily="34" charset="0"/>
              <a:buChar char="•"/>
            </a:pPr>
            <a:r>
              <a:rPr lang="fr-FR" sz="900" dirty="0"/>
              <a:t>la concentration</a:t>
            </a:r>
          </a:p>
          <a:p>
            <a:pPr marL="177845" indent="-177845">
              <a:buFont typeface="Arial" pitchFamily="34" charset="0"/>
              <a:buChar char="•"/>
            </a:pPr>
            <a:r>
              <a:rPr lang="fr-FR" sz="900" dirty="0"/>
              <a:t>l’intelligence (QI)</a:t>
            </a:r>
          </a:p>
          <a:p>
            <a:pPr marL="177845" indent="-177845">
              <a:buFont typeface="Arial" pitchFamily="34" charset="0"/>
              <a:buChar char="•"/>
            </a:pPr>
            <a:r>
              <a:rPr lang="fr-FR" sz="900" dirty="0"/>
              <a:t>la capacité de réfléchir et de prendre des décisions</a:t>
            </a:r>
          </a:p>
          <a:p>
            <a:pPr marL="181225" indent="-181225">
              <a:buFont typeface="Arial" pitchFamily="34" charset="0"/>
              <a:buChar char="•"/>
            </a:pPr>
            <a:endParaRPr lang="en-US" sz="900" dirty="0"/>
          </a:p>
          <a:p>
            <a:r>
              <a:rPr lang="fr-FR" sz="900" dirty="0"/>
              <a:t>Ces effets peuvent durer de quelques jours à plusieurs mois ou même davantage après que vous ayez cessé de consommer du cannabis. Ils peuvent ne pas être entièrement réversibles, même après l’arrêt de la consommation de cannabis.</a:t>
            </a:r>
          </a:p>
          <a:p>
            <a:endParaRPr lang="fr-FR" sz="900" dirty="0"/>
          </a:p>
          <a:p>
            <a:r>
              <a:rPr lang="fr-FR" sz="900" dirty="0"/>
              <a:t>Les autres effets à long terme associés à l’inhalation de la fumée de cannabis sont semblables aux effets associés à l’inhalation de la fumée de tabac. Ceux-ci comportent des risques pour la santé pulmonaire comme :</a:t>
            </a:r>
          </a:p>
          <a:p>
            <a:endParaRPr lang="fr-FR" sz="900" dirty="0"/>
          </a:p>
          <a:p>
            <a:pPr marL="177845" indent="-177845">
              <a:buFont typeface="Arial" pitchFamily="34" charset="0"/>
              <a:buChar char="•"/>
            </a:pPr>
            <a:r>
              <a:rPr lang="fr-FR" sz="900" dirty="0"/>
              <a:t>la bronchite</a:t>
            </a:r>
          </a:p>
          <a:p>
            <a:pPr marL="177845" indent="-177845">
              <a:buFont typeface="Arial" pitchFamily="34" charset="0"/>
              <a:buChar char="•"/>
            </a:pPr>
            <a:r>
              <a:rPr lang="fr-FR" sz="900" dirty="0"/>
              <a:t>les infections pulmonaires</a:t>
            </a:r>
          </a:p>
          <a:p>
            <a:pPr marL="177845" indent="-177845">
              <a:buFont typeface="Arial" pitchFamily="34" charset="0"/>
              <a:buChar char="•"/>
            </a:pPr>
            <a:r>
              <a:rPr lang="fr-FR" sz="900" dirty="0"/>
              <a:t>la toux chronique (à long terme)</a:t>
            </a:r>
          </a:p>
          <a:p>
            <a:pPr marL="177845" indent="-177845">
              <a:buFont typeface="Arial" pitchFamily="34" charset="0"/>
              <a:buChar char="•"/>
            </a:pPr>
            <a:r>
              <a:rPr lang="fr-FR" sz="900" dirty="0"/>
              <a:t>une accumulation accrue de mucus dans la poitrine</a:t>
            </a:r>
          </a:p>
          <a:p>
            <a:pPr marL="181225" indent="-181225">
              <a:buFont typeface="Arial" pitchFamily="34" charset="0"/>
              <a:buChar char="•"/>
            </a:pPr>
            <a:endParaRPr lang="en-US" sz="900" dirty="0"/>
          </a:p>
          <a:p>
            <a:r>
              <a:rPr lang="fr-FR" sz="900" dirty="0"/>
              <a:t>Des recherches</a:t>
            </a:r>
            <a:r>
              <a:rPr lang="fr-FR" sz="900" baseline="0" dirty="0"/>
              <a:t> indiquent que </a:t>
            </a:r>
            <a:r>
              <a:rPr lang="fr-FR" sz="900" dirty="0"/>
              <a:t>les effets semblent aller en s’aggravant si vous :</a:t>
            </a:r>
          </a:p>
          <a:p>
            <a:pPr marL="177845" indent="-177845">
              <a:buFont typeface="Arial" pitchFamily="34" charset="0"/>
              <a:buChar char="•"/>
            </a:pPr>
            <a:r>
              <a:rPr lang="fr-FR" sz="900" dirty="0"/>
              <a:t>avez commencé à consommer du cannabis  au début de l’adolescence</a:t>
            </a:r>
          </a:p>
          <a:p>
            <a:pPr marL="177845" indent="-177845">
              <a:buFont typeface="Arial" pitchFamily="34" charset="0"/>
              <a:buChar char="•"/>
            </a:pPr>
            <a:r>
              <a:rPr lang="fr-FR" sz="900" dirty="0"/>
              <a:t>en consommez régulièrement et sur une longue période</a:t>
            </a:r>
          </a:p>
          <a:p>
            <a:pPr marL="181225" indent="-181225">
              <a:buFont typeface="Arial" pitchFamily="34" charset="0"/>
              <a:buChar char="•"/>
            </a:pPr>
            <a:endParaRPr lang="en-US" sz="900" dirty="0"/>
          </a:p>
          <a:p>
            <a:r>
              <a:rPr lang="en-US" sz="900" dirty="0"/>
              <a:t>Source : </a:t>
            </a:r>
            <a:r>
              <a:rPr lang="en-CA" sz="900" dirty="0"/>
              <a:t>https://www.canada.ca/fr/sante-canada/services/drogues-medicaments/cannabis/effets-sante/effets.html</a:t>
            </a:r>
          </a:p>
        </p:txBody>
      </p:sp>
      <p:sp>
        <p:nvSpPr>
          <p:cNvPr id="4" name="Slide Number Placeholder 3"/>
          <p:cNvSpPr>
            <a:spLocks noGrp="1"/>
          </p:cNvSpPr>
          <p:nvPr>
            <p:ph type="sldNum" sz="quarter" idx="10"/>
          </p:nvPr>
        </p:nvSpPr>
        <p:spPr/>
        <p:txBody>
          <a:bodyPr/>
          <a:lstStyle/>
          <a:p>
            <a:fld id="{019215EC-479E-47EF-BFCC-F87B2CD365F6}" type="slidenum">
              <a:rPr lang="en-CA" smtClean="0"/>
              <a:t>8</a:t>
            </a:fld>
            <a:endParaRPr lang="en-CA" dirty="0"/>
          </a:p>
        </p:txBody>
      </p:sp>
    </p:spTree>
    <p:extLst>
      <p:ext uri="{BB962C8B-B14F-4D97-AF65-F5344CB8AC3E}">
        <p14:creationId xmlns:p14="http://schemas.microsoft.com/office/powerpoint/2010/main" val="1240855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 médecins prescrivent du cannabis à des fins médicales à certains de leurs patients. Le cannabis peut être prescrit pour certaines conditions.</a:t>
            </a:r>
            <a:r>
              <a:rPr lang="en-US" baseline="0" dirty="0"/>
              <a:t> En voici de</a:t>
            </a:r>
            <a:r>
              <a:rPr lang="en-US" dirty="0"/>
              <a:t>s exemples : </a:t>
            </a:r>
            <a:endParaRPr lang="en-US" baseline="0" dirty="0"/>
          </a:p>
          <a:p>
            <a:pPr marL="177845" indent="-177845">
              <a:buFont typeface="Arial" pitchFamily="34" charset="0"/>
              <a:buChar char="•"/>
            </a:pPr>
            <a:r>
              <a:rPr lang="fr-FR" dirty="0"/>
              <a:t>Nausées et vomissements induits par la chimiothérapie</a:t>
            </a:r>
          </a:p>
          <a:p>
            <a:pPr marL="177845" indent="-177845">
              <a:buFont typeface="Arial" pitchFamily="34" charset="0"/>
              <a:buChar char="•"/>
            </a:pPr>
            <a:r>
              <a:rPr lang="en-US" dirty="0"/>
              <a:t>Sclérose en plaques</a:t>
            </a:r>
          </a:p>
          <a:p>
            <a:pPr marL="177845" indent="-177845">
              <a:buFont typeface="Arial" pitchFamily="34" charset="0"/>
              <a:buChar char="•"/>
            </a:pPr>
            <a:r>
              <a:rPr lang="en-US" dirty="0"/>
              <a:t>Douleur chronique</a:t>
            </a:r>
          </a:p>
          <a:p>
            <a:pPr marL="177845" indent="-177845">
              <a:buFont typeface="Arial" pitchFamily="34" charset="0"/>
              <a:buChar char="•"/>
            </a:pPr>
            <a:r>
              <a:rPr lang="en-US" dirty="0"/>
              <a:t>Anxiété et dépression</a:t>
            </a:r>
          </a:p>
          <a:p>
            <a:pPr marL="177845" indent="-177845">
              <a:buFont typeface="Arial" pitchFamily="34" charset="0"/>
              <a:buChar char="•"/>
            </a:pPr>
            <a:r>
              <a:rPr lang="en-US" dirty="0"/>
              <a:t>Troubles du sommeil</a:t>
            </a:r>
          </a:p>
          <a:p>
            <a:pPr marL="177845" indent="-177845">
              <a:buFont typeface="Arial" pitchFamily="34" charset="0"/>
              <a:buChar char="•"/>
            </a:pPr>
            <a:r>
              <a:rPr lang="en-US" dirty="0"/>
              <a:t>Inflammation</a:t>
            </a:r>
          </a:p>
          <a:p>
            <a:pPr marL="177845" indent="-177845">
              <a:buFont typeface="Arial" pitchFamily="34" charset="0"/>
              <a:buChar char="•"/>
            </a:pPr>
            <a:r>
              <a:rPr lang="en-US" dirty="0"/>
              <a:t>Syndrome du côlon irritable </a:t>
            </a:r>
          </a:p>
          <a:p>
            <a:endParaRPr lang="en-US" dirty="0"/>
          </a:p>
          <a:p>
            <a:r>
              <a:rPr lang="en-US" dirty="0"/>
              <a:t>Il importe de se rappeler que le cannabis n’est considéré un produit thérapeutique que s’il est prescrit par un médecin et a un numéro d’identification du médicament.</a:t>
            </a:r>
            <a:r>
              <a:rPr lang="en-US" baseline="0" dirty="0"/>
              <a:t> </a:t>
            </a:r>
            <a:endParaRPr lang="en-US" dirty="0"/>
          </a:p>
          <a:p>
            <a:endParaRPr lang="en-US" dirty="0"/>
          </a:p>
          <a:p>
            <a:r>
              <a:rPr lang="en-CA" dirty="0"/>
              <a:t>Source : https://www.canada.ca/fr/sante-canada/services/drogues-medicaments/cannabis/renseignements-medecins/renseignements-destines-professionnels-sante-cannabis-cannabinoides.html</a:t>
            </a:r>
          </a:p>
        </p:txBody>
      </p:sp>
      <p:sp>
        <p:nvSpPr>
          <p:cNvPr id="4" name="Slide Number Placeholder 3"/>
          <p:cNvSpPr>
            <a:spLocks noGrp="1"/>
          </p:cNvSpPr>
          <p:nvPr>
            <p:ph type="sldNum" sz="quarter" idx="10"/>
          </p:nvPr>
        </p:nvSpPr>
        <p:spPr/>
        <p:txBody>
          <a:bodyPr/>
          <a:lstStyle/>
          <a:p>
            <a:fld id="{019215EC-479E-47EF-BFCC-F87B2CD365F6}" type="slidenum">
              <a:rPr lang="en-CA" smtClean="0"/>
              <a:t>9</a:t>
            </a:fld>
            <a:endParaRPr lang="en-CA" dirty="0"/>
          </a:p>
        </p:txBody>
      </p:sp>
    </p:spTree>
    <p:extLst>
      <p:ext uri="{BB962C8B-B14F-4D97-AF65-F5344CB8AC3E}">
        <p14:creationId xmlns:p14="http://schemas.microsoft.com/office/powerpoint/2010/main" val="1236857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7E93C2F2-0710-469F-B36D-FEF1EF390326}" type="datetimeFigureOut">
              <a:rPr lang="en-CA" smtClean="0"/>
              <a:t>2020-02-11</a:t>
            </a:fld>
            <a:endParaRPr lang="en-CA" dirty="0"/>
          </a:p>
        </p:txBody>
      </p:sp>
      <p:sp>
        <p:nvSpPr>
          <p:cNvPr id="20" name="Footer Placeholder 19"/>
          <p:cNvSpPr>
            <a:spLocks noGrp="1"/>
          </p:cNvSpPr>
          <p:nvPr>
            <p:ph type="ftr" sz="quarter" idx="11"/>
          </p:nvPr>
        </p:nvSpPr>
        <p:spPr/>
        <p:txBody>
          <a:bodyPr/>
          <a:lstStyle/>
          <a:p>
            <a:endParaRPr lang="en-CA" dirty="0"/>
          </a:p>
        </p:txBody>
      </p:sp>
      <p:sp>
        <p:nvSpPr>
          <p:cNvPr id="10" name="Slide Number Placeholder 9"/>
          <p:cNvSpPr>
            <a:spLocks noGrp="1"/>
          </p:cNvSpPr>
          <p:nvPr>
            <p:ph type="sldNum" sz="quarter" idx="12"/>
          </p:nvPr>
        </p:nvSpPr>
        <p:spPr/>
        <p:txBody>
          <a:bodyPr/>
          <a:lstStyle/>
          <a:p>
            <a:fld id="{E72E333F-DF69-4A01-8EC2-961D39FDA8FF}" type="slidenum">
              <a:rPr lang="en-CA" smtClean="0"/>
              <a:t>‹#›</a:t>
            </a:fld>
            <a:endParaRPr lang="en-CA"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E93C2F2-0710-469F-B36D-FEF1EF390326}" type="datetimeFigureOut">
              <a:rPr lang="en-CA" smtClean="0"/>
              <a:t>2020-02-11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72E333F-DF69-4A01-8EC2-961D39FDA8FF}" type="slidenum">
              <a:rPr lang="en-CA" smtClean="0"/>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E93C2F2-0710-469F-B36D-FEF1EF390326}" type="datetimeFigureOut">
              <a:rPr lang="en-CA" smtClean="0"/>
              <a:t>2020-02-11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72E333F-DF69-4A01-8EC2-961D39FDA8FF}" type="slidenum">
              <a:rPr lang="en-CA" smtClean="0"/>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E93C2F2-0710-469F-B36D-FEF1EF390326}" type="datetimeFigureOut">
              <a:rPr lang="en-CA" smtClean="0"/>
              <a:t>2020-02-11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72E333F-DF69-4A01-8EC2-961D39FDA8FF}" type="slidenum">
              <a:rPr lang="en-CA" smtClean="0"/>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E93C2F2-0710-469F-B36D-FEF1EF390326}" type="datetimeFigureOut">
              <a:rPr lang="en-CA" smtClean="0"/>
              <a:t>2020-02-11</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E72E333F-DF69-4A01-8EC2-961D39FDA8FF}" type="slidenum">
              <a:rPr lang="en-CA" smtClean="0"/>
              <a:t>‹#›</a:t>
            </a:fld>
            <a:endParaRPr lang="en-CA"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E93C2F2-0710-469F-B36D-FEF1EF390326}" type="datetimeFigureOut">
              <a:rPr lang="en-CA" smtClean="0"/>
              <a:t>2020-02-11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E72E333F-DF69-4A01-8EC2-961D39FDA8FF}" type="slidenum">
              <a:rPr lang="en-CA" smtClean="0"/>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E93C2F2-0710-469F-B36D-FEF1EF390326}" type="datetimeFigureOut">
              <a:rPr lang="en-CA" smtClean="0"/>
              <a:t>2020-02-11</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E72E333F-DF69-4A01-8EC2-961D39FDA8FF}" type="slidenum">
              <a:rPr lang="en-CA" smtClean="0"/>
              <a:t>‹#›</a:t>
            </a:fld>
            <a:endParaRPr lang="en-C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7E93C2F2-0710-469F-B36D-FEF1EF390326}" type="datetimeFigureOut">
              <a:rPr lang="en-CA" smtClean="0"/>
              <a:t>2020-02-11</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E72E333F-DF69-4A01-8EC2-961D39FDA8FF}" type="slidenum">
              <a:rPr lang="en-CA" smtClean="0"/>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fld id="{7E93C2F2-0710-469F-B36D-FEF1EF390326}" type="datetimeFigureOut">
              <a:rPr lang="en-CA" smtClean="0"/>
              <a:t>2020-02-11</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E72E333F-DF69-4A01-8EC2-961D39FDA8FF}" type="slidenum">
              <a:rPr lang="en-CA" smtClean="0"/>
              <a:t>‹#›</a:t>
            </a:fld>
            <a:endParaRPr lang="en-CA"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E93C2F2-0710-469F-B36D-FEF1EF390326}" type="datetimeFigureOut">
              <a:rPr lang="en-CA" smtClean="0"/>
              <a:t>2020-02-11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E72E333F-DF69-4A01-8EC2-961D39FDA8FF}" type="slidenum">
              <a:rPr lang="en-CA" smtClean="0"/>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7E93C2F2-0710-469F-B36D-FEF1EF390326}" type="datetimeFigureOut">
              <a:rPr lang="en-CA" smtClean="0"/>
              <a:t>2020-02-11</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E72E333F-DF69-4A01-8EC2-961D39FDA8FF}" type="slidenum">
              <a:rPr lang="en-CA" smtClean="0"/>
              <a:t>‹#›</a:t>
            </a:fld>
            <a:endParaRPr lang="en-CA"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a:t>Click icon to add picture</a:t>
            </a:r>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E93C2F2-0710-469F-B36D-FEF1EF390326}" type="datetimeFigureOut">
              <a:rPr lang="en-CA" smtClean="0"/>
              <a:t>2020-02-11</a:t>
            </a:fld>
            <a:endParaRPr lang="en-CA"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CA"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72E333F-DF69-4A01-8EC2-961D39FDA8FF}" type="slidenum">
              <a:rPr lang="en-CA" smtClean="0"/>
              <a:t>‹#›</a:t>
            </a:fld>
            <a:endParaRPr lang="en-CA"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13.xml"/><Relationship Id="rId7"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image" Target="../media/image27.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tags" Target="../tags/tag11.xml"/><Relationship Id="rId5" Type="http://schemas.openxmlformats.org/officeDocument/2006/relationships/image" Target="../media/image27.jpe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124744"/>
            <a:ext cx="7704856" cy="1470025"/>
          </a:xfrm>
        </p:spPr>
        <p:txBody>
          <a:bodyPr>
            <a:noAutofit/>
          </a:bodyPr>
          <a:lstStyle/>
          <a:p>
            <a:r>
              <a:rPr lang="en-US" altLang="en-US" sz="5400" b="1" i="1" dirty="0">
                <a:solidFill>
                  <a:srgbClr val="00642D"/>
                </a:solidFill>
              </a:rPr>
              <a:t>LE TRAVAIL ET LE  CANNABIS :</a:t>
            </a:r>
            <a:br>
              <a:rPr lang="en-US" altLang="en-US" sz="5400" b="1" i="1" dirty="0">
                <a:solidFill>
                  <a:srgbClr val="00642D"/>
                </a:solidFill>
              </a:rPr>
            </a:br>
            <a:endParaRPr lang="en-CA" sz="5400" dirty="0"/>
          </a:p>
        </p:txBody>
      </p:sp>
      <p:sp>
        <p:nvSpPr>
          <p:cNvPr id="3" name="Subtitle 2"/>
          <p:cNvSpPr>
            <a:spLocks noGrp="1"/>
          </p:cNvSpPr>
          <p:nvPr>
            <p:ph type="subTitle" idx="1"/>
          </p:nvPr>
        </p:nvSpPr>
        <p:spPr>
          <a:xfrm>
            <a:off x="1403648" y="5013176"/>
            <a:ext cx="6400800" cy="888504"/>
          </a:xfrm>
        </p:spPr>
        <p:txBody>
          <a:bodyPr>
            <a:normAutofit fontScale="85000" lnSpcReduction="10000"/>
          </a:bodyPr>
          <a:lstStyle/>
          <a:p>
            <a:r>
              <a:rPr lang="en-US" altLang="en-US" sz="4400" b="1" i="1" dirty="0">
                <a:solidFill>
                  <a:srgbClr val="00642D"/>
                </a:solidFill>
              </a:rPr>
              <a:t>Ça ne va juste pas ensemble</a:t>
            </a:r>
            <a:endParaRPr lang="en-CA" sz="4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2100587"/>
            <a:ext cx="2618827" cy="261882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4" y="2329880"/>
            <a:ext cx="2160240" cy="2160240"/>
          </a:xfrm>
          <a:prstGeom prst="rect">
            <a:avLst/>
          </a:prstGeom>
        </p:spPr>
      </p:pic>
      <p:sp>
        <p:nvSpPr>
          <p:cNvPr id="6" name="Left-Right Arrow 5"/>
          <p:cNvSpPr/>
          <p:nvPr/>
        </p:nvSpPr>
        <p:spPr>
          <a:xfrm>
            <a:off x="3764158" y="3402708"/>
            <a:ext cx="1743945" cy="484632"/>
          </a:xfrm>
          <a:prstGeom prst="leftRightArrow">
            <a:avLst/>
          </a:prstGeom>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739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60648"/>
            <a:ext cx="5616624" cy="1152128"/>
          </a:xfrm>
        </p:spPr>
        <p:txBody>
          <a:bodyPr>
            <a:normAutofit/>
          </a:bodyPr>
          <a:lstStyle/>
          <a:p>
            <a:r>
              <a:rPr lang="en-US" altLang="en-US" b="1" i="1" dirty="0">
                <a:solidFill>
                  <a:srgbClr val="00642D"/>
                </a:solidFill>
              </a:rPr>
              <a:t>Le cannabis et la loi</a:t>
            </a:r>
            <a:endParaRPr lang="en-CA" dirty="0"/>
          </a:p>
        </p:txBody>
      </p:sp>
      <p:sp>
        <p:nvSpPr>
          <p:cNvPr id="3" name="Content Placeholder 2"/>
          <p:cNvSpPr>
            <a:spLocks noGrp="1"/>
          </p:cNvSpPr>
          <p:nvPr>
            <p:ph idx="1"/>
          </p:nvPr>
        </p:nvSpPr>
        <p:spPr>
          <a:xfrm>
            <a:off x="1115616" y="1447800"/>
            <a:ext cx="7818072" cy="4800600"/>
          </a:xfrm>
        </p:spPr>
        <p:txBody>
          <a:bodyPr>
            <a:normAutofit fontScale="92500" lnSpcReduction="20000"/>
          </a:bodyPr>
          <a:lstStyle/>
          <a:p>
            <a:pPr>
              <a:spcBef>
                <a:spcPts val="1200"/>
              </a:spcBef>
              <a:spcAft>
                <a:spcPts val="1200"/>
              </a:spcAft>
            </a:pPr>
            <a:r>
              <a:rPr lang="en-US" sz="2900" dirty="0"/>
              <a:t>La </a:t>
            </a:r>
            <a:r>
              <a:rPr lang="en-US" sz="2900" i="1" dirty="0"/>
              <a:t>Loi sur le cannabis </a:t>
            </a:r>
            <a:r>
              <a:rPr lang="en-US" sz="2900" dirty="0"/>
              <a:t>précise qui peut produire, distribuer, vendre et posséder du cannabis partout au Canada. </a:t>
            </a:r>
          </a:p>
          <a:p>
            <a:pPr>
              <a:spcBef>
                <a:spcPts val="1200"/>
              </a:spcBef>
            </a:pPr>
            <a:r>
              <a:rPr lang="en-US" sz="2700" dirty="0"/>
              <a:t>Loi fédérale : </a:t>
            </a:r>
            <a:r>
              <a:rPr lang="fr-FR" sz="2800" dirty="0"/>
              <a:t>les adultes âgés de 18 ans ou plus peuvent posséder, partager, acheter et cultiver du </a:t>
            </a:r>
            <a:r>
              <a:rPr lang="en-US" sz="2700" dirty="0"/>
              <a:t>cannabis.</a:t>
            </a:r>
          </a:p>
          <a:p>
            <a:pPr lvl="1">
              <a:spcAft>
                <a:spcPts val="1200"/>
              </a:spcAft>
            </a:pPr>
            <a:r>
              <a:rPr lang="en-US" sz="2500" dirty="0"/>
              <a:t>Dans la plupart des provinces et territoires, l’âge légal est de 19 ans. </a:t>
            </a:r>
            <a:endParaRPr lang="en-CA" sz="2500" dirty="0"/>
          </a:p>
          <a:p>
            <a:r>
              <a:rPr lang="en-US" sz="2700" dirty="0"/>
              <a:t>Où le cannabis peut-il être consommé?</a:t>
            </a:r>
          </a:p>
          <a:p>
            <a:pPr lvl="1"/>
            <a:r>
              <a:rPr lang="en-US" sz="2500" dirty="0"/>
              <a:t>Les provinces et territoires ont leurs propres lois</a:t>
            </a:r>
          </a:p>
          <a:p>
            <a:pPr lvl="2"/>
            <a:r>
              <a:rPr lang="en-US" dirty="0"/>
              <a:t>Exemple : « </a:t>
            </a:r>
            <a:r>
              <a:rPr lang="fr-FR" dirty="0"/>
              <a:t>La consommation de cannabis en public n’est pas permise. </a:t>
            </a:r>
            <a:r>
              <a:rPr lang="fr-FR" dirty="0">
                <a:latin typeface="Century Gothic"/>
              </a:rPr>
              <a:t>» (</a:t>
            </a:r>
            <a:r>
              <a:rPr lang="en-US" dirty="0"/>
              <a:t>Nouveau-Brunswick)</a:t>
            </a:r>
          </a:p>
          <a:p>
            <a:endParaRPr lang="en-US" sz="2700" dirty="0"/>
          </a:p>
          <a:p>
            <a:pPr marL="0" indent="0">
              <a:buNone/>
            </a:pPr>
            <a:endParaRPr lang="en-CA" sz="2700" dirty="0"/>
          </a:p>
        </p:txBody>
      </p:sp>
      <p:pic>
        <p:nvPicPr>
          <p:cNvPr id="4" name="Picture 2" descr="C:\Users\cbwaddell\AppData\Local\Microsoft\Windows\INetCache\IE\OJZ8F5PD\1_XbHR3K2efnJUN5eOVHA9qQ[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143926"/>
            <a:ext cx="1693471" cy="112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702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5616624" cy="1138138"/>
          </a:xfrm>
        </p:spPr>
        <p:txBody>
          <a:bodyPr>
            <a:normAutofit/>
          </a:bodyPr>
          <a:lstStyle/>
          <a:p>
            <a:r>
              <a:rPr lang="en-US" altLang="en-US" b="1" i="1" dirty="0">
                <a:solidFill>
                  <a:srgbClr val="00642D"/>
                </a:solidFill>
              </a:rPr>
              <a:t>Le cannabis et la loi</a:t>
            </a:r>
            <a:endParaRPr lang="en-CA" dirty="0"/>
          </a:p>
        </p:txBody>
      </p:sp>
      <p:sp>
        <p:nvSpPr>
          <p:cNvPr id="3" name="Content Placeholder 2"/>
          <p:cNvSpPr>
            <a:spLocks noGrp="1"/>
          </p:cNvSpPr>
          <p:nvPr>
            <p:ph idx="1"/>
          </p:nvPr>
        </p:nvSpPr>
        <p:spPr>
          <a:xfrm>
            <a:off x="1099208" y="1313566"/>
            <a:ext cx="8034096" cy="4800600"/>
          </a:xfrm>
        </p:spPr>
        <p:txBody>
          <a:bodyPr>
            <a:noAutofit/>
          </a:bodyPr>
          <a:lstStyle/>
          <a:p>
            <a:pPr>
              <a:lnSpc>
                <a:spcPct val="110000"/>
              </a:lnSpc>
            </a:pPr>
            <a:r>
              <a:rPr lang="en-US" sz="2400" dirty="0"/>
              <a:t>Les drogues, y compris le cannabis, ont un effet sur votre capacité de conduire en :</a:t>
            </a:r>
          </a:p>
          <a:p>
            <a:pPr lvl="1">
              <a:lnSpc>
                <a:spcPct val="110000"/>
              </a:lnSpc>
              <a:spcBef>
                <a:spcPts val="0"/>
              </a:spcBef>
            </a:pPr>
            <a:r>
              <a:rPr lang="en-US" sz="2200" dirty="0"/>
              <a:t>Touchant vos aptitudes motrices</a:t>
            </a:r>
          </a:p>
          <a:p>
            <a:pPr lvl="1">
              <a:lnSpc>
                <a:spcPct val="110000"/>
              </a:lnSpc>
              <a:spcBef>
                <a:spcPts val="0"/>
              </a:spcBef>
            </a:pPr>
            <a:r>
              <a:rPr lang="en-US" sz="2200" dirty="0"/>
              <a:t>Ralentissant votre temps de réaction</a:t>
            </a:r>
          </a:p>
          <a:p>
            <a:pPr lvl="1">
              <a:lnSpc>
                <a:spcPct val="110000"/>
              </a:lnSpc>
              <a:spcBef>
                <a:spcPts val="0"/>
              </a:spcBef>
            </a:pPr>
            <a:r>
              <a:rPr lang="fr-FR" sz="2200" dirty="0"/>
              <a:t>Nuisant à votre mémoire à court terme et à votre concentration </a:t>
            </a:r>
            <a:endParaRPr lang="en-US" sz="2200" dirty="0"/>
          </a:p>
          <a:p>
            <a:pPr lvl="1">
              <a:lnSpc>
                <a:spcPct val="110000"/>
              </a:lnSpc>
              <a:spcBef>
                <a:spcPts val="0"/>
              </a:spcBef>
            </a:pPr>
            <a:r>
              <a:rPr lang="fr-FR" sz="2200" dirty="0"/>
              <a:t>Incitant les conducteurs à changer de vitesse et à vaguer</a:t>
            </a:r>
            <a:endParaRPr lang="en-US" sz="2200" dirty="0"/>
          </a:p>
          <a:p>
            <a:pPr lvl="1">
              <a:lnSpc>
                <a:spcPct val="110000"/>
              </a:lnSpc>
              <a:spcBef>
                <a:spcPts val="0"/>
              </a:spcBef>
              <a:spcAft>
                <a:spcPts val="1200"/>
              </a:spcAft>
            </a:pPr>
            <a:r>
              <a:rPr lang="en-US" sz="2200" dirty="0"/>
              <a:t>Réduisant votre capacité de prendre des décisions rapidement</a:t>
            </a:r>
          </a:p>
          <a:p>
            <a:pPr>
              <a:lnSpc>
                <a:spcPct val="110000"/>
              </a:lnSpc>
              <a:spcBef>
                <a:spcPts val="0"/>
              </a:spcBef>
            </a:pPr>
            <a:r>
              <a:rPr lang="en-US" sz="2400" dirty="0"/>
              <a:t>Au Canada, des accusations criminelles peuvent être portées contre vous si vous conduisez un véhicule avec les facultés affaiblies par l’alcool ou la drogue.</a:t>
            </a:r>
          </a:p>
          <a:p>
            <a:pPr lvl="1">
              <a:lnSpc>
                <a:spcPct val="110000"/>
              </a:lnSpc>
            </a:pPr>
            <a:r>
              <a:rPr lang="en-US" sz="2200" dirty="0"/>
              <a:t>Chaque province et territoire a ses propres lois sur les facultés affaiblies.</a:t>
            </a:r>
          </a:p>
        </p:txBody>
      </p:sp>
      <p:pic>
        <p:nvPicPr>
          <p:cNvPr id="4" name="Picture 2" descr="C:\Users\cbwaddell\AppData\Local\Microsoft\Windows\INetCache\IE\OJZ8F5PD\1_XbHR3K2efnJUN5eOVHA9qQ[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2024" y="191900"/>
            <a:ext cx="1658480" cy="1104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328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5616624" cy="1138138"/>
          </a:xfrm>
        </p:spPr>
        <p:txBody>
          <a:bodyPr>
            <a:normAutofit/>
          </a:bodyPr>
          <a:lstStyle/>
          <a:p>
            <a:r>
              <a:rPr lang="en-US" altLang="en-US" b="1" i="1" dirty="0">
                <a:solidFill>
                  <a:srgbClr val="00642D"/>
                </a:solidFill>
              </a:rPr>
              <a:t>Le cannabis et la loi</a:t>
            </a:r>
            <a:endParaRPr lang="en-CA" dirty="0"/>
          </a:p>
        </p:txBody>
      </p:sp>
      <p:sp>
        <p:nvSpPr>
          <p:cNvPr id="3" name="Content Placeholder 2"/>
          <p:cNvSpPr>
            <a:spLocks noGrp="1"/>
          </p:cNvSpPr>
          <p:nvPr>
            <p:ph idx="1"/>
          </p:nvPr>
        </p:nvSpPr>
        <p:spPr>
          <a:xfrm>
            <a:off x="457200" y="1412776"/>
            <a:ext cx="8229600" cy="4713387"/>
          </a:xfrm>
        </p:spPr>
        <p:txBody>
          <a:bodyPr/>
          <a:lstStyle/>
          <a:p>
            <a:pPr marL="0" indent="0">
              <a:buNone/>
            </a:pPr>
            <a:r>
              <a:rPr lang="en-US" dirty="0"/>
              <a:t>     Sanctions pénales</a:t>
            </a: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val="1679445311"/>
              </p:ext>
            </p:extLst>
          </p:nvPr>
        </p:nvGraphicFramePr>
        <p:xfrm>
          <a:off x="1115616" y="2060848"/>
          <a:ext cx="7920880" cy="4541339"/>
        </p:xfrm>
        <a:graphic>
          <a:graphicData uri="http://schemas.openxmlformats.org/drawingml/2006/table">
            <a:tbl>
              <a:tblPr firstRow="1" bandRow="1">
                <a:tableStyleId>{5940675A-B579-460E-94D1-54222C63F5DA}</a:tableStyleId>
              </a:tblPr>
              <a:tblGrid>
                <a:gridCol w="396044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451166">
                <a:tc>
                  <a:txBody>
                    <a:bodyPr/>
                    <a:lstStyle/>
                    <a:p>
                      <a:r>
                        <a:rPr lang="en-CA" dirty="0"/>
                        <a:t>Infraction</a:t>
                      </a:r>
                    </a:p>
                  </a:txBody>
                  <a:tcPr anchor="ctr">
                    <a:solidFill>
                      <a:schemeClr val="bg1">
                        <a:lumMod val="85000"/>
                      </a:schemeClr>
                    </a:solidFill>
                  </a:tcPr>
                </a:tc>
                <a:tc>
                  <a:txBody>
                    <a:bodyPr/>
                    <a:lstStyle/>
                    <a:p>
                      <a:r>
                        <a:rPr lang="en-CA" dirty="0"/>
                        <a:t>Sanction</a:t>
                      </a:r>
                    </a:p>
                  </a:txBody>
                  <a:tcPr anchor="ctr">
                    <a:solidFill>
                      <a:schemeClr val="bg1">
                        <a:lumMod val="85000"/>
                      </a:schemeClr>
                    </a:solidFill>
                  </a:tcPr>
                </a:tc>
                <a:extLst>
                  <a:ext uri="{0D108BD9-81ED-4DB2-BD59-A6C34878D82A}">
                    <a16:rowId xmlns:a16="http://schemas.microsoft.com/office/drawing/2014/main" val="10000"/>
                  </a:ext>
                </a:extLst>
              </a:tr>
              <a:tr h="955410">
                <a:tc>
                  <a:txBody>
                    <a:bodyPr/>
                    <a:lstStyle/>
                    <a:p>
                      <a:r>
                        <a:rPr lang="fr-FR" dirty="0"/>
                        <a:t>Possession dépassant la limite autorisée</a:t>
                      </a:r>
                    </a:p>
                  </a:txBody>
                  <a:tcPr/>
                </a:tc>
                <a:tc>
                  <a:txBody>
                    <a:bodyPr/>
                    <a:lstStyle/>
                    <a:p>
                      <a:pPr>
                        <a:buFont typeface="Arial"/>
                        <a:buNone/>
                      </a:pPr>
                      <a:r>
                        <a:rPr lang="fr-FR" dirty="0"/>
                        <a:t>Contravention pour les petites quantités</a:t>
                      </a:r>
                    </a:p>
                    <a:p>
                      <a:pPr>
                        <a:buFont typeface="Arial"/>
                        <a:buNone/>
                      </a:pPr>
                      <a:r>
                        <a:rPr lang="fr-FR" dirty="0"/>
                        <a:t>Emprisonnement maximal de 5 ans moins un jour</a:t>
                      </a:r>
                    </a:p>
                  </a:txBody>
                  <a:tcPr anchor="ctr"/>
                </a:tc>
                <a:extLst>
                  <a:ext uri="{0D108BD9-81ED-4DB2-BD59-A6C34878D82A}">
                    <a16:rowId xmlns:a16="http://schemas.microsoft.com/office/drawing/2014/main" val="10001"/>
                  </a:ext>
                </a:extLst>
              </a:tr>
              <a:tr h="663479">
                <a:tc>
                  <a:txBody>
                    <a:bodyPr/>
                    <a:lstStyle/>
                    <a:p>
                      <a:r>
                        <a:rPr lang="en-CA" dirty="0"/>
                        <a:t>Distribution ou vente illégale</a:t>
                      </a:r>
                    </a:p>
                  </a:txBody>
                  <a:tcPr/>
                </a:tc>
                <a:tc>
                  <a:txBody>
                    <a:bodyPr/>
                    <a:lstStyle/>
                    <a:p>
                      <a:pPr>
                        <a:buFont typeface="Arial"/>
                        <a:buNone/>
                      </a:pPr>
                      <a:r>
                        <a:rPr lang="fr-FR" dirty="0"/>
                        <a:t>Contravention pour les petites quantités</a:t>
                      </a:r>
                    </a:p>
                    <a:p>
                      <a:pPr>
                        <a:buFont typeface="Arial"/>
                        <a:buNone/>
                      </a:pPr>
                      <a:r>
                        <a:rPr lang="fr-FR" dirty="0"/>
                        <a:t>Emprisonnement maximal de 14 ans</a:t>
                      </a:r>
                    </a:p>
                  </a:txBody>
                  <a:tcPr anchor="ctr"/>
                </a:tc>
                <a:extLst>
                  <a:ext uri="{0D108BD9-81ED-4DB2-BD59-A6C34878D82A}">
                    <a16:rowId xmlns:a16="http://schemas.microsoft.com/office/drawing/2014/main" val="10002"/>
                  </a:ext>
                </a:extLst>
              </a:tr>
              <a:tr h="589567">
                <a:tc>
                  <a:txBody>
                    <a:bodyPr/>
                    <a:lstStyle/>
                    <a:p>
                      <a:r>
                        <a:rPr lang="fr-FR" dirty="0"/>
                        <a:t>Possession de cannabis au moment de franchir l’une des frontières du Canada</a:t>
                      </a:r>
                    </a:p>
                  </a:txBody>
                  <a:tcPr/>
                </a:tc>
                <a:tc rowSpan="3">
                  <a:txBody>
                    <a:bodyPr/>
                    <a:lstStyle/>
                    <a:p>
                      <a:pPr>
                        <a:buFont typeface="Arial"/>
                        <a:buNone/>
                      </a:pPr>
                      <a:r>
                        <a:rPr lang="fr-FR" dirty="0"/>
                        <a:t>Emprisonnement maximal de 14 ans</a:t>
                      </a:r>
                    </a:p>
                  </a:txBody>
                  <a:tcPr/>
                </a:tc>
                <a:extLst>
                  <a:ext uri="{0D108BD9-81ED-4DB2-BD59-A6C34878D82A}">
                    <a16:rowId xmlns:a16="http://schemas.microsoft.com/office/drawing/2014/main" val="10003"/>
                  </a:ext>
                </a:extLst>
              </a:tr>
              <a:tr h="915602">
                <a:tc>
                  <a:txBody>
                    <a:bodyPr/>
                    <a:lstStyle/>
                    <a:p>
                      <a:r>
                        <a:rPr lang="fr-FR" dirty="0"/>
                        <a:t>Donner ou vendre du cannabis à une personne de moins de 18 ans</a:t>
                      </a:r>
                    </a:p>
                  </a:txBody>
                  <a:tcPr/>
                </a:tc>
                <a:tc vMerge="1">
                  <a:txBody>
                    <a:bodyPr/>
                    <a:lstStyle/>
                    <a:p>
                      <a:pPr>
                        <a:buFont typeface="Arial"/>
                        <a:buNone/>
                      </a:pPr>
                      <a:endParaRPr lang="fr-FR" dirty="0"/>
                    </a:p>
                  </a:txBody>
                  <a:tcPr anchor="ctr"/>
                </a:tc>
                <a:extLst>
                  <a:ext uri="{0D108BD9-81ED-4DB2-BD59-A6C34878D82A}">
                    <a16:rowId xmlns:a16="http://schemas.microsoft.com/office/drawing/2014/main" val="10004"/>
                  </a:ext>
                </a:extLst>
              </a:tr>
              <a:tr h="915602">
                <a:tc>
                  <a:txBody>
                    <a:bodyPr/>
                    <a:lstStyle/>
                    <a:p>
                      <a:r>
                        <a:rPr lang="fr-FR" dirty="0"/>
                        <a:t>Se servir d’un jeune pour commettre une infraction liée au cannabis</a:t>
                      </a:r>
                    </a:p>
                  </a:txBody>
                  <a:tcPr/>
                </a:tc>
                <a:tc vMerge="1">
                  <a:txBody>
                    <a:bodyPr/>
                    <a:lstStyle/>
                    <a:p>
                      <a:pPr>
                        <a:buFont typeface="Arial"/>
                        <a:buNone/>
                      </a:pPr>
                      <a:endParaRPr lang="fr-FR" dirty="0"/>
                    </a:p>
                  </a:txBody>
                  <a:tcPr anchor="ctr"/>
                </a:tc>
                <a:extLst>
                  <a:ext uri="{0D108BD9-81ED-4DB2-BD59-A6C34878D82A}">
                    <a16:rowId xmlns:a16="http://schemas.microsoft.com/office/drawing/2014/main" val="10005"/>
                  </a:ext>
                </a:extLst>
              </a:tr>
            </a:tbl>
          </a:graphicData>
        </a:graphic>
      </p:graphicFrame>
      <p:pic>
        <p:nvPicPr>
          <p:cNvPr id="6" name="Picture 2" descr="C:\Users\cbwaddell\AppData\Local\Microsoft\Windows\INetCache\IE\OJZ8F5PD\1_XbHR3K2efnJUN5eOVHA9qQ[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27152"/>
            <a:ext cx="1661102" cy="1106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786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043608" y="274638"/>
            <a:ext cx="7795592" cy="1138138"/>
          </a:xfrm>
        </p:spPr>
        <p:txBody>
          <a:bodyPr>
            <a:noAutofit/>
          </a:bodyPr>
          <a:lstStyle/>
          <a:p>
            <a:r>
              <a:rPr lang="en-US" altLang="en-US" b="1" i="1" dirty="0">
                <a:solidFill>
                  <a:srgbClr val="00642D"/>
                </a:solidFill>
              </a:rPr>
              <a:t>Le monde du travail</a:t>
            </a:r>
            <a:endParaRPr altLang="en-US" b="1" dirty="0"/>
          </a:p>
        </p:txBody>
      </p:sp>
      <p:sp>
        <p:nvSpPr>
          <p:cNvPr id="6147" name="Content Placeholder 2"/>
          <p:cNvSpPr>
            <a:spLocks noGrp="1"/>
          </p:cNvSpPr>
          <p:nvPr>
            <p:ph sz="half" idx="1"/>
          </p:nvPr>
        </p:nvSpPr>
        <p:spPr>
          <a:xfrm>
            <a:off x="1115616" y="1545431"/>
            <a:ext cx="7639000" cy="4419600"/>
          </a:xfrm>
        </p:spPr>
        <p:txBody>
          <a:bodyPr/>
          <a:lstStyle/>
          <a:p>
            <a:pPr marL="0" indent="0">
              <a:buFont typeface="Arial" pitchFamily="34" charset="0"/>
              <a:buNone/>
            </a:pPr>
            <a:r>
              <a:rPr lang="en-US" altLang="en-US" sz="3200" dirty="0"/>
              <a:t>Pensez à un lieu de travail</a:t>
            </a:r>
          </a:p>
          <a:p>
            <a:pPr marL="0" indent="0">
              <a:buFont typeface="Arial" pitchFamily="34" charset="0"/>
              <a:buNone/>
            </a:pPr>
            <a:endParaRPr lang="en-US" altLang="en-US" i="1" dirty="0"/>
          </a:p>
          <a:p>
            <a:pPr marL="0" indent="0">
              <a:buFont typeface="Arial" pitchFamily="34" charset="0"/>
              <a:buNone/>
            </a:pPr>
            <a:r>
              <a:rPr lang="en-US" altLang="en-US" i="1" dirty="0"/>
              <a:t> </a:t>
            </a:r>
          </a:p>
        </p:txBody>
      </p:sp>
      <p:pic>
        <p:nvPicPr>
          <p:cNvPr id="6169" name="Picture 25" descr="C:\Users\cbwaddell\AppData\Local\Microsoft\Windows\INetCache\IE\LNPYTP1J\migrant-farm-worke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3811588"/>
            <a:ext cx="1782763"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24" descr="C:\Users\cbwaddell\AppData\Local\Microsoft\Windows\INetCache\IE\OJZ8F5PD\450px-clerk-inventory[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2937" y="2155264"/>
            <a:ext cx="2095921" cy="2794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2" name="Picture 28" descr="C:\Users\cbwaddell\AppData\Local\Microsoft\Windows\INetCache\IE\LNPYTP1J\image_thumb[1][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4098" y="2276872"/>
            <a:ext cx="3102977" cy="2104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Picture 32" descr="C:\Users\cbwaddell\AppData\Local\Microsoft\Windows\INetCache\IE\BXXN4QJ0\3172180022_ff3d04b15b_b[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4662488"/>
            <a:ext cx="2833638" cy="189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2" name="Picture 38" descr="C:\Users\cbwaddell\AppData\Local\Microsoft\Windows\INetCache\IE\BXXN4QJ0\waitress[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2875" y="1676400"/>
            <a:ext cx="25288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6" name="Picture 52" descr="C:\Users\cbwaddell\AppData\Local\Microsoft\Windows\INetCache\IE\OJZ8F5PD\2734-469x281[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8600" y="5026025"/>
            <a:ext cx="2879725" cy="172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0826121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6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7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8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16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043608" y="332656"/>
            <a:ext cx="7632848" cy="1080120"/>
          </a:xfrm>
        </p:spPr>
        <p:txBody>
          <a:bodyPr>
            <a:noAutofit/>
          </a:bodyPr>
          <a:lstStyle/>
          <a:p>
            <a:r>
              <a:rPr lang="en-US" altLang="en-US" b="1" i="1" dirty="0">
                <a:solidFill>
                  <a:srgbClr val="00642D"/>
                </a:solidFill>
              </a:rPr>
              <a:t>Le monde du travail</a:t>
            </a:r>
            <a:endParaRPr altLang="en-US" b="1" dirty="0">
              <a:solidFill>
                <a:srgbClr val="00642D"/>
              </a:solidFill>
            </a:endParaRPr>
          </a:p>
        </p:txBody>
      </p:sp>
      <p:sp>
        <p:nvSpPr>
          <p:cNvPr id="7171" name="Content Placeholder 3"/>
          <p:cNvSpPr>
            <a:spLocks noGrp="1"/>
          </p:cNvSpPr>
          <p:nvPr>
            <p:ph sz="half" idx="1"/>
          </p:nvPr>
        </p:nvSpPr>
        <p:spPr>
          <a:xfrm>
            <a:off x="1043608" y="1524000"/>
            <a:ext cx="7719392" cy="3916363"/>
          </a:xfrm>
        </p:spPr>
        <p:txBody>
          <a:bodyPr/>
          <a:lstStyle/>
          <a:p>
            <a:pPr>
              <a:defRPr/>
            </a:pPr>
            <a:r>
              <a:rPr lang="en-US" altLang="en-US" sz="3600" dirty="0"/>
              <a:t>Le lieu de travail peut être dangereux. </a:t>
            </a:r>
          </a:p>
          <a:p>
            <a:pPr>
              <a:defRPr/>
            </a:pPr>
            <a:r>
              <a:rPr lang="en-US" altLang="en-US" sz="3600" dirty="0"/>
              <a:t>Les travailleurs </a:t>
            </a:r>
            <a:r>
              <a:rPr lang="en-US" altLang="en-US" sz="3600" i="1" dirty="0"/>
              <a:t>peuvent</a:t>
            </a:r>
            <a:r>
              <a:rPr lang="en-US" altLang="en-US" sz="3600" dirty="0"/>
              <a:t> se blesser et </a:t>
            </a:r>
            <a:r>
              <a:rPr lang="en-US" altLang="en-US" sz="3600" i="1" dirty="0"/>
              <a:t>se blessent </a:t>
            </a:r>
            <a:r>
              <a:rPr lang="en-US" altLang="en-US" sz="3600" dirty="0"/>
              <a:t>au travail. </a:t>
            </a:r>
          </a:p>
          <a:p>
            <a:pPr marL="0" indent="0">
              <a:buFont typeface="Arial" pitchFamily="34" charset="0"/>
              <a:buNone/>
              <a:defRPr/>
            </a:pPr>
            <a:endParaRPr lang="en-US" altLang="en-US" dirty="0"/>
          </a:p>
        </p:txBody>
      </p:sp>
      <p:pic>
        <p:nvPicPr>
          <p:cNvPr id="7172" name="Picture 27" descr="C:\Users\cbwaddell\AppData\Local\Microsoft\Windows\INetCache\IE\JOS48SQJ\8494492189_8fe01e9acb_b[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2" y="3609794"/>
            <a:ext cx="4032448" cy="2685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5331403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71600" y="260648"/>
            <a:ext cx="7862838" cy="1152128"/>
          </a:xfrm>
        </p:spPr>
        <p:txBody>
          <a:bodyPr>
            <a:normAutofit/>
          </a:bodyPr>
          <a:lstStyle/>
          <a:p>
            <a:r>
              <a:rPr lang="en-US" altLang="en-US" b="1" i="1" dirty="0">
                <a:solidFill>
                  <a:srgbClr val="00642D"/>
                </a:solidFill>
              </a:rPr>
              <a:t>Des lieux de travail sécuritaires</a:t>
            </a:r>
            <a:endParaRPr altLang="en-US" b="1" dirty="0">
              <a:solidFill>
                <a:srgbClr val="00642D"/>
              </a:solidFill>
            </a:endParaRPr>
          </a:p>
        </p:txBody>
      </p:sp>
      <p:sp>
        <p:nvSpPr>
          <p:cNvPr id="7171" name="Content Placeholder 3"/>
          <p:cNvSpPr>
            <a:spLocks noGrp="1"/>
          </p:cNvSpPr>
          <p:nvPr>
            <p:ph sz="half" idx="1"/>
          </p:nvPr>
        </p:nvSpPr>
        <p:spPr>
          <a:xfrm>
            <a:off x="1043608" y="1524000"/>
            <a:ext cx="7719392" cy="4572000"/>
          </a:xfrm>
        </p:spPr>
        <p:txBody>
          <a:bodyPr>
            <a:normAutofit/>
          </a:bodyPr>
          <a:lstStyle/>
          <a:p>
            <a:pPr marL="0" indent="0">
              <a:buFont typeface="Arial" pitchFamily="34" charset="0"/>
              <a:buNone/>
              <a:defRPr/>
            </a:pPr>
            <a:r>
              <a:rPr lang="en-US" altLang="en-US" sz="3600" dirty="0"/>
              <a:t>La sécurité au lieu de travail repose sur de nombreux facteurs.  </a:t>
            </a:r>
          </a:p>
          <a:p>
            <a:pPr>
              <a:defRPr/>
            </a:pPr>
            <a:r>
              <a:rPr lang="en-US" altLang="en-US" dirty="0"/>
              <a:t>Genre de travail</a:t>
            </a:r>
          </a:p>
          <a:p>
            <a:pPr>
              <a:defRPr/>
            </a:pPr>
            <a:r>
              <a:rPr lang="en-US" altLang="en-US" dirty="0"/>
              <a:t>État de l’équipement</a:t>
            </a:r>
          </a:p>
          <a:p>
            <a:pPr>
              <a:defRPr/>
            </a:pPr>
            <a:r>
              <a:rPr lang="en-US" altLang="en-US" dirty="0"/>
              <a:t>Matériel utilisé</a:t>
            </a:r>
          </a:p>
          <a:p>
            <a:pPr>
              <a:defRPr/>
            </a:pPr>
            <a:r>
              <a:rPr lang="en-US" altLang="en-US" dirty="0"/>
              <a:t>Procédures en place</a:t>
            </a:r>
          </a:p>
          <a:p>
            <a:pPr>
              <a:defRPr/>
            </a:pPr>
            <a:r>
              <a:rPr lang="en-US" altLang="en-US" dirty="0"/>
              <a:t>Formation et supervision</a:t>
            </a:r>
          </a:p>
          <a:p>
            <a:pPr>
              <a:defRPr/>
            </a:pPr>
            <a:r>
              <a:rPr lang="en-US" altLang="en-US" dirty="0"/>
              <a:t>Facteurs liés aux travailleurs</a:t>
            </a:r>
          </a:p>
          <a:p>
            <a:pPr>
              <a:defRPr/>
            </a:pPr>
            <a:endParaRPr lang="en-US" altLang="en-US" dirty="0"/>
          </a:p>
          <a:p>
            <a:pPr marL="0" indent="0">
              <a:buFont typeface="Arial" pitchFamily="34" charset="0"/>
              <a:buNone/>
              <a:defRPr/>
            </a:pPr>
            <a:endParaRPr lang="en-US" altLang="en-US" dirty="0"/>
          </a:p>
          <a:p>
            <a:pPr>
              <a:defRPr/>
            </a:pPr>
            <a:endParaRPr lang="en-US" altLang="en-US" dirty="0"/>
          </a:p>
          <a:p>
            <a:pPr marL="0" indent="0">
              <a:buFont typeface="Arial" pitchFamily="34" charset="0"/>
              <a:buNone/>
              <a:defRPr/>
            </a:pPr>
            <a:endParaRPr lang="en-US" alt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924942"/>
            <a:ext cx="2232248" cy="2109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0969799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096330" y="260648"/>
            <a:ext cx="7862838" cy="1152128"/>
          </a:xfrm>
        </p:spPr>
        <p:txBody>
          <a:bodyPr>
            <a:normAutofit/>
          </a:bodyPr>
          <a:lstStyle/>
          <a:p>
            <a:r>
              <a:rPr lang="en-US" altLang="en-US" b="1" i="1" dirty="0">
                <a:solidFill>
                  <a:srgbClr val="00642D"/>
                </a:solidFill>
              </a:rPr>
              <a:t>Des lieux de travail sécuritaires</a:t>
            </a:r>
            <a:endParaRPr altLang="en-US" b="1" dirty="0">
              <a:solidFill>
                <a:srgbClr val="00642D"/>
              </a:solidFill>
            </a:endParaRPr>
          </a:p>
        </p:txBody>
      </p:sp>
      <p:sp>
        <p:nvSpPr>
          <p:cNvPr id="7171" name="Content Placeholder 3"/>
          <p:cNvSpPr>
            <a:spLocks noGrp="1"/>
          </p:cNvSpPr>
          <p:nvPr>
            <p:ph sz="half" idx="1"/>
          </p:nvPr>
        </p:nvSpPr>
        <p:spPr>
          <a:xfrm>
            <a:off x="1043608" y="1524000"/>
            <a:ext cx="7719392" cy="4572000"/>
          </a:xfrm>
        </p:spPr>
        <p:txBody>
          <a:bodyPr/>
          <a:lstStyle/>
          <a:p>
            <a:pPr marL="0" indent="0">
              <a:buNone/>
              <a:defRPr/>
            </a:pPr>
            <a:r>
              <a:rPr lang="en-US" altLang="en-US" sz="3600" dirty="0"/>
              <a:t>La sécurité au lieu de travail repose sur de nombreux facteurs.  </a:t>
            </a:r>
          </a:p>
          <a:p>
            <a:pPr>
              <a:defRPr/>
            </a:pPr>
            <a:r>
              <a:rPr lang="en-US" altLang="en-US" dirty="0"/>
              <a:t>Genre de travail</a:t>
            </a:r>
          </a:p>
          <a:p>
            <a:pPr>
              <a:defRPr/>
            </a:pPr>
            <a:r>
              <a:rPr lang="en-US" altLang="en-US" dirty="0"/>
              <a:t>État de l’équipement</a:t>
            </a:r>
          </a:p>
          <a:p>
            <a:pPr>
              <a:defRPr/>
            </a:pPr>
            <a:r>
              <a:rPr lang="en-US" altLang="en-US" dirty="0"/>
              <a:t>Matériel utilisé</a:t>
            </a:r>
          </a:p>
          <a:p>
            <a:pPr>
              <a:defRPr/>
            </a:pPr>
            <a:r>
              <a:rPr lang="en-US" altLang="en-US" dirty="0"/>
              <a:t>Procédures en place</a:t>
            </a:r>
          </a:p>
          <a:p>
            <a:pPr>
              <a:defRPr/>
            </a:pPr>
            <a:r>
              <a:rPr lang="en-US" altLang="en-US" dirty="0"/>
              <a:t>Formation et supervision</a:t>
            </a:r>
          </a:p>
          <a:p>
            <a:pPr>
              <a:defRPr/>
            </a:pPr>
            <a:endParaRPr lang="en-US" altLang="en-US" dirty="0"/>
          </a:p>
          <a:p>
            <a:pPr>
              <a:defRPr/>
            </a:pPr>
            <a:endParaRPr lang="en-US" altLang="en-US" dirty="0"/>
          </a:p>
          <a:p>
            <a:pPr>
              <a:defRPr/>
            </a:pPr>
            <a:endParaRPr lang="en-US" altLang="en-US" dirty="0"/>
          </a:p>
          <a:p>
            <a:pPr>
              <a:defRPr/>
            </a:pPr>
            <a:endParaRPr lang="en-US" altLang="en-US" dirty="0"/>
          </a:p>
          <a:p>
            <a:pPr>
              <a:defRPr/>
            </a:pPr>
            <a:endParaRPr lang="en-US" altLang="en-US" dirty="0"/>
          </a:p>
          <a:p>
            <a:pPr marL="0" indent="0">
              <a:buFont typeface="Arial" pitchFamily="34" charset="0"/>
              <a:buNone/>
              <a:defRPr/>
            </a:pPr>
            <a:endParaRPr lang="en-US" altLang="en-US" dirty="0"/>
          </a:p>
          <a:p>
            <a:pPr>
              <a:defRPr/>
            </a:pPr>
            <a:endParaRPr lang="en-US" altLang="en-US" dirty="0"/>
          </a:p>
          <a:p>
            <a:pPr marL="0" indent="0">
              <a:buFont typeface="Arial" pitchFamily="34" charset="0"/>
              <a:buNone/>
              <a:defRPr/>
            </a:pPr>
            <a:endParaRPr lang="en-US" altLang="en-US" dirty="0"/>
          </a:p>
        </p:txBody>
      </p:sp>
      <p:sp>
        <p:nvSpPr>
          <p:cNvPr id="2" name="Rectangle 1"/>
          <p:cNvSpPr/>
          <p:nvPr/>
        </p:nvSpPr>
        <p:spPr>
          <a:xfrm>
            <a:off x="1126790" y="5373215"/>
            <a:ext cx="5764527"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alt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Facteurs liés aux travailleurs</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924942"/>
            <a:ext cx="2232248" cy="2109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80645623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043608" y="274320"/>
            <a:ext cx="7890080" cy="1143000"/>
          </a:xfrm>
        </p:spPr>
        <p:txBody>
          <a:bodyPr>
            <a:normAutofit fontScale="90000"/>
          </a:bodyPr>
          <a:lstStyle/>
          <a:p>
            <a:r>
              <a:rPr lang="en-US" altLang="en-US" sz="4000" b="1" i="1" dirty="0">
                <a:solidFill>
                  <a:srgbClr val="00642D"/>
                </a:solidFill>
              </a:rPr>
              <a:t>Le travailleur et la sécurité au travail</a:t>
            </a:r>
            <a:endParaRPr altLang="en-US" b="1" dirty="0">
              <a:solidFill>
                <a:srgbClr val="00642D"/>
              </a:solidFill>
            </a:endParaRP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247933073"/>
              </p:ext>
            </p:extLst>
          </p:nvPr>
        </p:nvGraphicFramePr>
        <p:xfrm>
          <a:off x="1126312" y="1700808"/>
          <a:ext cx="7992888" cy="4644008"/>
        </p:xfrm>
        <a:graphic>
          <a:graphicData uri="http://schemas.openxmlformats.org/drawingml/2006/table">
            <a:tbl>
              <a:tblPr firstRow="1" bandRow="1">
                <a:tableStyleId>{073A0DAA-6AF3-43AB-8588-CEC1D06C72B9}</a:tableStyleId>
              </a:tblPr>
              <a:tblGrid>
                <a:gridCol w="3024336">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tblGrid>
              <a:tr h="894968">
                <a:tc>
                  <a:txBody>
                    <a:bodyPr/>
                    <a:lstStyle/>
                    <a:p>
                      <a:r>
                        <a:rPr lang="en-US" sz="2400" b="1" dirty="0">
                          <a:solidFill>
                            <a:schemeClr val="tx1"/>
                          </a:solidFill>
                        </a:rPr>
                        <a:t>Traits</a:t>
                      </a:r>
                      <a:r>
                        <a:rPr lang="en-US" sz="2400" b="1" baseline="0" dirty="0">
                          <a:solidFill>
                            <a:schemeClr val="tx1"/>
                          </a:solidFill>
                        </a:rPr>
                        <a:t> du travailleur</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400" b="1" dirty="0">
                          <a:solidFill>
                            <a:schemeClr val="tx1"/>
                          </a:solidFill>
                        </a:rPr>
                        <a:t>Prêt à travailler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400" b="1" dirty="0">
                          <a:solidFill>
                            <a:schemeClr val="tx1"/>
                          </a:solidFill>
                        </a:rPr>
                        <a:t>Pas prêt à</a:t>
                      </a:r>
                      <a:r>
                        <a:rPr lang="en-US" sz="2400" b="1" baseline="0" dirty="0">
                          <a:solidFill>
                            <a:schemeClr val="tx1"/>
                          </a:solidFill>
                        </a:rPr>
                        <a:t> travailler</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70840">
                <a:tc>
                  <a:txBody>
                    <a:bodyPr/>
                    <a:lstStyle/>
                    <a:p>
                      <a:r>
                        <a:rPr lang="en-US" sz="2400" b="1" dirty="0">
                          <a:solidFill>
                            <a:schemeClr val="tx1"/>
                          </a:solidFill>
                        </a:rPr>
                        <a:t>Compétences et aptitudes</a:t>
                      </a:r>
                      <a:endParaRPr lang="en-US"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400" b="0" dirty="0">
                          <a:solidFill>
                            <a:schemeClr val="tx1"/>
                          </a:solidFill>
                        </a:rPr>
                        <a:t>Très compétent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rPr>
                        <a:t>Incompétent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en-US" sz="2400" b="1" dirty="0"/>
                        <a:t>Attitude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400" dirty="0"/>
                        <a:t>Attitude</a:t>
                      </a:r>
                      <a:r>
                        <a:rPr lang="en-US" sz="2400" baseline="0" dirty="0"/>
                        <a:t> p</a:t>
                      </a:r>
                      <a:r>
                        <a:rPr lang="en-US" sz="2400" dirty="0"/>
                        <a:t>ositive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Attitude négative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en-US" sz="2400" b="1" dirty="0"/>
                        <a:t>Capacité à concentrer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400" dirty="0"/>
                        <a:t>Concentré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Facilement distrait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r>
                        <a:rPr lang="en-US" sz="2400" b="1" dirty="0"/>
                        <a:t>Engagement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400" dirty="0"/>
                        <a:t>Attentif aux détails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Négligent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r>
                        <a:rPr lang="en-US" sz="2400" b="1" dirty="0"/>
                        <a:t>Niveau d’énergie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400" dirty="0"/>
                        <a:t>Suffisamment d’énergie pour faire le travail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rPr>
                        <a:t>Souvent fatigué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11665552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144855" y="260648"/>
            <a:ext cx="7862838" cy="1152128"/>
          </a:xfrm>
        </p:spPr>
        <p:txBody>
          <a:bodyPr>
            <a:noAutofit/>
          </a:bodyPr>
          <a:lstStyle/>
          <a:p>
            <a:r>
              <a:rPr lang="en-US" altLang="en-US" b="1" i="1" dirty="0">
                <a:solidFill>
                  <a:srgbClr val="00642D"/>
                </a:solidFill>
              </a:rPr>
              <a:t>Apte à travailler</a:t>
            </a:r>
            <a:endParaRPr altLang="en-US" b="1" dirty="0">
              <a:solidFill>
                <a:srgbClr val="00642D"/>
              </a:solidFill>
            </a:endParaRPr>
          </a:p>
        </p:txBody>
      </p:sp>
      <p:sp>
        <p:nvSpPr>
          <p:cNvPr id="7171" name="Content Placeholder 3"/>
          <p:cNvSpPr>
            <a:spLocks noGrp="1"/>
          </p:cNvSpPr>
          <p:nvPr>
            <p:ph sz="half" idx="1"/>
          </p:nvPr>
        </p:nvSpPr>
        <p:spPr>
          <a:xfrm>
            <a:off x="1043608" y="1916832"/>
            <a:ext cx="4896544" cy="4331568"/>
          </a:xfrm>
        </p:spPr>
        <p:txBody>
          <a:bodyPr>
            <a:normAutofit/>
          </a:bodyPr>
          <a:lstStyle/>
          <a:p>
            <a:pPr marL="0" indent="0">
              <a:buNone/>
              <a:defRPr/>
            </a:pPr>
            <a:r>
              <a:rPr lang="en-US" altLang="en-US" sz="3200" dirty="0"/>
              <a:t>Une personne est « apte à travailler » lorsqu’elle est en bon état physique, mental et émotionnel quand elle se présente au travail et qu’elle est prête à accomplir ses tâches de façon compétente. </a:t>
            </a:r>
            <a:endParaRPr lang="en-US" altLang="en-US" dirty="0"/>
          </a:p>
          <a:p>
            <a:pPr>
              <a:defRPr/>
            </a:pPr>
            <a:endParaRPr lang="en-US" altLang="en-US" dirty="0"/>
          </a:p>
          <a:p>
            <a:pPr marL="800100" lvl="2" indent="0">
              <a:buFont typeface="Arial" pitchFamily="34" charset="0"/>
              <a:buNone/>
              <a:defRPr/>
            </a:pPr>
            <a:endParaRPr lang="en-US" altLang="en-US" dirty="0"/>
          </a:p>
          <a:p>
            <a:pPr marL="0" indent="0">
              <a:buFont typeface="Arial" pitchFamily="34" charset="0"/>
              <a:buNone/>
              <a:defRPr/>
            </a:pPr>
            <a:endParaRPr lang="en-US" altLang="en-US" dirty="0"/>
          </a:p>
        </p:txBody>
      </p:sp>
      <p:pic>
        <p:nvPicPr>
          <p:cNvPr id="1039" name="Picture 15" descr="C:\Users\cbwaddell\AppData\Local\Microsoft\Windows\INetCache\IE\BXXN4QJ0\woman-1455991_64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940152" y="2060848"/>
            <a:ext cx="3067541" cy="345638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03660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59200" y="260648"/>
            <a:ext cx="8100392" cy="1152128"/>
          </a:xfrm>
        </p:spPr>
        <p:txBody>
          <a:bodyPr>
            <a:noAutofit/>
          </a:bodyPr>
          <a:lstStyle/>
          <a:p>
            <a:r>
              <a:rPr lang="en-US" altLang="en-US" b="1" i="1" dirty="0">
                <a:solidFill>
                  <a:srgbClr val="006600"/>
                </a:solidFill>
              </a:rPr>
              <a:t>Que signifie « apte à travailler »?</a:t>
            </a:r>
            <a:endParaRPr altLang="en-US" b="1" i="1" dirty="0">
              <a:solidFill>
                <a:srgbClr val="006600"/>
              </a:solidFill>
            </a:endParaRPr>
          </a:p>
        </p:txBody>
      </p:sp>
      <p:sp>
        <p:nvSpPr>
          <p:cNvPr id="7171" name="Content Placeholder 3"/>
          <p:cNvSpPr>
            <a:spLocks noGrp="1"/>
          </p:cNvSpPr>
          <p:nvPr>
            <p:ph sz="half" idx="1"/>
          </p:nvPr>
        </p:nvSpPr>
        <p:spPr>
          <a:xfrm>
            <a:off x="1115616" y="2101949"/>
            <a:ext cx="7492752" cy="3916363"/>
          </a:xfrm>
        </p:spPr>
        <p:txBody>
          <a:bodyPr>
            <a:normAutofit/>
          </a:bodyPr>
          <a:lstStyle/>
          <a:p>
            <a:pPr marL="0" indent="0">
              <a:buFont typeface="Arial" pitchFamily="34" charset="0"/>
              <a:buNone/>
              <a:defRPr/>
            </a:pPr>
            <a:r>
              <a:rPr lang="en-US" altLang="en-US" sz="3200" dirty="0"/>
              <a:t>« Apte à travailler » signifie qu’une personne est en état physique, mental et émotionnel d’accomplir de façon sécuritaire les tâches essentielles qui lui sont confiées.</a:t>
            </a:r>
            <a:endParaRPr lang="en-US" sz="3200" dirty="0"/>
          </a:p>
          <a:p>
            <a:pPr marL="0" indent="0">
              <a:buNone/>
              <a:defRPr/>
            </a:pPr>
            <a:endParaRPr lang="en-US" alt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9060" y="4077072"/>
            <a:ext cx="3096344" cy="2661320"/>
          </a:xfrm>
          <a:prstGeom prst="rect">
            <a:avLst/>
          </a:prstGeom>
        </p:spPr>
      </p:pic>
      <p:sp>
        <p:nvSpPr>
          <p:cNvPr id="3" name="TextBox 2"/>
          <p:cNvSpPr txBox="1"/>
          <p:nvPr/>
        </p:nvSpPr>
        <p:spPr>
          <a:xfrm>
            <a:off x="1763688" y="4653136"/>
            <a:ext cx="1728192" cy="923330"/>
          </a:xfrm>
          <a:prstGeom prst="rect">
            <a:avLst/>
          </a:prstGeom>
          <a:noFill/>
        </p:spPr>
        <p:txBody>
          <a:bodyPr wrap="square" rtlCol="0">
            <a:spAutoFit/>
          </a:bodyPr>
          <a:lstStyle/>
          <a:p>
            <a:r>
              <a:rPr lang="fr-CA" dirty="0"/>
              <a:t>Physique</a:t>
            </a:r>
          </a:p>
          <a:p>
            <a:r>
              <a:rPr lang="fr-CA" dirty="0"/>
              <a:t>Mental</a:t>
            </a:r>
          </a:p>
          <a:p>
            <a:r>
              <a:rPr lang="fr-CA" dirty="0"/>
              <a:t>Émotionnel</a:t>
            </a:r>
            <a:endParaRPr lang="en-CA" dirty="0"/>
          </a:p>
        </p:txBody>
      </p:sp>
    </p:spTree>
    <p:custDataLst>
      <p:tags r:id="rId1"/>
    </p:custDataLst>
    <p:extLst>
      <p:ext uri="{BB962C8B-B14F-4D97-AF65-F5344CB8AC3E}">
        <p14:creationId xmlns:p14="http://schemas.microsoft.com/office/powerpoint/2010/main" val="102914386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74638"/>
            <a:ext cx="7818072" cy="1143000"/>
          </a:xfrm>
        </p:spPr>
        <p:txBody>
          <a:bodyPr>
            <a:normAutofit/>
          </a:bodyPr>
          <a:lstStyle/>
          <a:p>
            <a:r>
              <a:rPr lang="en-US" altLang="en-US" b="1" i="1" dirty="0">
                <a:solidFill>
                  <a:srgbClr val="00642D"/>
                </a:solidFill>
              </a:rPr>
              <a:t>Qu’est-ce que le cannabis?</a:t>
            </a:r>
            <a:endParaRPr lang="en-CA" dirty="0"/>
          </a:p>
        </p:txBody>
      </p:sp>
      <p:sp>
        <p:nvSpPr>
          <p:cNvPr id="3" name="Content Placeholder 2"/>
          <p:cNvSpPr>
            <a:spLocks noGrp="1"/>
          </p:cNvSpPr>
          <p:nvPr>
            <p:ph idx="1"/>
          </p:nvPr>
        </p:nvSpPr>
        <p:spPr/>
        <p:txBody>
          <a:bodyPr/>
          <a:lstStyle/>
          <a:p>
            <a:r>
              <a:rPr lang="en-US" dirty="0"/>
              <a:t>Il </a:t>
            </a:r>
            <a:r>
              <a:rPr lang="en-US" dirty="0" err="1"/>
              <a:t>peut</a:t>
            </a:r>
            <a:r>
              <a:rPr lang="en-US" dirty="0"/>
              <a:t> </a:t>
            </a:r>
            <a:r>
              <a:rPr lang="en-US" dirty="0" err="1"/>
              <a:t>provenir</a:t>
            </a:r>
            <a:r>
              <a:rPr lang="en-US" dirty="0"/>
              <a:t> de </a:t>
            </a:r>
            <a:r>
              <a:rPr lang="en-US" dirty="0" err="1"/>
              <a:t>deux</a:t>
            </a:r>
            <a:r>
              <a:rPr lang="en-US" dirty="0"/>
              <a:t> </a:t>
            </a:r>
            <a:r>
              <a:rPr lang="en-US" dirty="0" err="1"/>
              <a:t>plantes</a:t>
            </a:r>
            <a:r>
              <a:rPr lang="en-US" dirty="0"/>
              <a:t>: </a:t>
            </a:r>
          </a:p>
          <a:p>
            <a:pPr lvl="1"/>
            <a:r>
              <a:rPr lang="en-US" i="1" dirty="0"/>
              <a:t>Cannabis sativa</a:t>
            </a:r>
          </a:p>
          <a:p>
            <a:pPr lvl="1"/>
            <a:r>
              <a:rPr lang="en-US" i="1" dirty="0"/>
              <a:t>Cannabis indica</a:t>
            </a:r>
          </a:p>
          <a:p>
            <a:pPr marL="402336" lvl="1" indent="0">
              <a:buNone/>
            </a:pPr>
            <a:endParaRPr lang="en-US" i="1" dirty="0"/>
          </a:p>
          <a:p>
            <a:r>
              <a:rPr lang="en-US" dirty="0"/>
              <a:t>Il contient des composés chimiques appelés « </a:t>
            </a:r>
            <a:r>
              <a:rPr lang="en-CA" dirty="0"/>
              <a:t>cannabinoïdes </a:t>
            </a:r>
            <a:r>
              <a:rPr lang="en-CA" dirty="0">
                <a:latin typeface="Century Gothic"/>
              </a:rPr>
              <a:t>».</a:t>
            </a:r>
            <a:r>
              <a:rPr lang="en-CA" dirty="0"/>
              <a:t> </a:t>
            </a:r>
            <a:endParaRPr lang="en-US" dirty="0"/>
          </a:p>
          <a:p>
            <a:pPr lvl="1"/>
            <a:r>
              <a:rPr lang="en-US" dirty="0"/>
              <a:t>Exemples : le THC et le CBD</a:t>
            </a:r>
            <a:endParaRPr lang="en-CA" dirty="0"/>
          </a:p>
        </p:txBody>
      </p:sp>
      <p:pic>
        <p:nvPicPr>
          <p:cNvPr id="1026" name="Picture 2" descr="C:\Users\cbwaddell\AppData\Local\Microsoft\Windows\INetCache\IE\LNPYTP1J\tri_nodal_cannabis_indica_02_by_transmitdistort-d5bqa7u[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4221088"/>
            <a:ext cx="2358262" cy="1886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363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57238" y="152400"/>
            <a:ext cx="8077200" cy="715963"/>
          </a:xfrm>
        </p:spPr>
        <p:txBody>
          <a:bodyPr>
            <a:normAutofit fontScale="90000"/>
          </a:bodyPr>
          <a:lstStyle/>
          <a:p>
            <a:r>
              <a:rPr altLang="en-US" dirty="0"/>
              <a:t> </a:t>
            </a:r>
            <a:endParaRPr altLang="en-US" sz="2800" b="1" dirty="0">
              <a:solidFill>
                <a:srgbClr val="00642D"/>
              </a:solidFill>
            </a:endParaRPr>
          </a:p>
        </p:txBody>
      </p:sp>
      <p:sp>
        <p:nvSpPr>
          <p:cNvPr id="7171" name="Content Placeholder 3"/>
          <p:cNvSpPr>
            <a:spLocks noGrp="1"/>
          </p:cNvSpPr>
          <p:nvPr>
            <p:ph sz="half" idx="1"/>
          </p:nvPr>
        </p:nvSpPr>
        <p:spPr>
          <a:xfrm>
            <a:off x="1403648" y="2132856"/>
            <a:ext cx="6840760" cy="3556323"/>
          </a:xfrm>
        </p:spPr>
        <p:txBody>
          <a:bodyPr/>
          <a:lstStyle/>
          <a:p>
            <a:pPr>
              <a:defRPr/>
            </a:pPr>
            <a:endParaRPr lang="en-US" altLang="en-US" dirty="0"/>
          </a:p>
        </p:txBody>
      </p:sp>
      <p:graphicFrame>
        <p:nvGraphicFramePr>
          <p:cNvPr id="2" name="Table 1"/>
          <p:cNvGraphicFramePr>
            <a:graphicFrameLocks noGrp="1"/>
          </p:cNvGraphicFramePr>
          <p:nvPr>
            <p:extLst>
              <p:ext uri="{D42A27DB-BD31-4B8C-83A1-F6EECF244321}">
                <p14:modId xmlns:p14="http://schemas.microsoft.com/office/powerpoint/2010/main" val="3584007622"/>
              </p:ext>
            </p:extLst>
          </p:nvPr>
        </p:nvGraphicFramePr>
        <p:xfrm>
          <a:off x="1043608" y="1493818"/>
          <a:ext cx="7920879" cy="5288393"/>
        </p:xfrm>
        <a:graphic>
          <a:graphicData uri="http://schemas.openxmlformats.org/drawingml/2006/table">
            <a:tbl>
              <a:tblPr firstRow="1" bandRow="1">
                <a:tableStyleId>{5C22544A-7EE6-4342-B048-85BDC9FD1C3A}</a:tableStyleId>
              </a:tblPr>
              <a:tblGrid>
                <a:gridCol w="2543402">
                  <a:extLst>
                    <a:ext uri="{9D8B030D-6E8A-4147-A177-3AD203B41FA5}">
                      <a16:colId xmlns:a16="http://schemas.microsoft.com/office/drawing/2014/main" val="20000"/>
                    </a:ext>
                  </a:extLst>
                </a:gridCol>
                <a:gridCol w="2761407">
                  <a:extLst>
                    <a:ext uri="{9D8B030D-6E8A-4147-A177-3AD203B41FA5}">
                      <a16:colId xmlns:a16="http://schemas.microsoft.com/office/drawing/2014/main" val="20001"/>
                    </a:ext>
                  </a:extLst>
                </a:gridCol>
                <a:gridCol w="2616070">
                  <a:extLst>
                    <a:ext uri="{9D8B030D-6E8A-4147-A177-3AD203B41FA5}">
                      <a16:colId xmlns:a16="http://schemas.microsoft.com/office/drawing/2014/main" val="20002"/>
                    </a:ext>
                  </a:extLst>
                </a:gridCol>
              </a:tblGrid>
              <a:tr h="625724">
                <a:tc>
                  <a:txBody>
                    <a:bodyPr/>
                    <a:lstStyle/>
                    <a:p>
                      <a:r>
                        <a:rPr lang="en-US" sz="2400" dirty="0">
                          <a:solidFill>
                            <a:schemeClr val="tx1"/>
                          </a:solidFill>
                          <a:effectLst/>
                        </a:rPr>
                        <a:t>État physique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US" sz="2400" dirty="0">
                          <a:solidFill>
                            <a:schemeClr val="tx1"/>
                          </a:solidFill>
                          <a:effectLst/>
                        </a:rPr>
                        <a:t>État mental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r>
                        <a:rPr lang="en-US" sz="2400" dirty="0">
                          <a:solidFill>
                            <a:schemeClr val="tx1"/>
                          </a:solidFill>
                          <a:effectLst/>
                        </a:rPr>
                        <a:t>État émotionnel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0"/>
                  </a:ext>
                </a:extLst>
              </a:tr>
              <a:tr h="847781">
                <a:tc>
                  <a:txBody>
                    <a:bodyPr/>
                    <a:lstStyle/>
                    <a:p>
                      <a:r>
                        <a:rPr lang="en-US" sz="2200" dirty="0">
                          <a:effectLst/>
                        </a:rPr>
                        <a:t>Force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200" dirty="0"/>
                        <a:t>Capacité à penser clairement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200" dirty="0"/>
                        <a:t>Capacité à</a:t>
                      </a:r>
                      <a:r>
                        <a:rPr lang="en-US" sz="2200" baseline="0" dirty="0"/>
                        <a:t> </a:t>
                      </a:r>
                      <a:r>
                        <a:rPr lang="en-US" sz="2200" dirty="0"/>
                        <a:t>gérer le stress normal au travail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8477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effectLst/>
                        </a:rPr>
                        <a:t>Endurance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200" dirty="0"/>
                        <a:t>Capacité à retenir de</a:t>
                      </a:r>
                      <a:r>
                        <a:rPr lang="en-US" sz="2200" baseline="0" dirty="0"/>
                        <a:t> l’information</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200" dirty="0"/>
                        <a:t>Capacité à accepter </a:t>
                      </a:r>
                      <a:r>
                        <a:rPr lang="en-US" sz="2200" baseline="0" dirty="0"/>
                        <a:t>les critiques</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892676">
                <a:tc>
                  <a:txBody>
                    <a:bodyPr/>
                    <a:lstStyle/>
                    <a:p>
                      <a:r>
                        <a:rPr lang="en-US" sz="2200" dirty="0">
                          <a:effectLst/>
                        </a:rPr>
                        <a:t>Temps</a:t>
                      </a:r>
                      <a:r>
                        <a:rPr lang="en-US" sz="2200" baseline="0" dirty="0">
                          <a:effectLst/>
                        </a:rPr>
                        <a:t> de réaction</a:t>
                      </a:r>
                      <a:endParaRPr lang="en-US" sz="22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200" dirty="0"/>
                        <a:t>Capacité</a:t>
                      </a:r>
                      <a:r>
                        <a:rPr lang="en-US" sz="2200" baseline="0" dirty="0"/>
                        <a:t> </a:t>
                      </a:r>
                      <a:r>
                        <a:rPr lang="en-US" sz="2200" dirty="0"/>
                        <a:t>à suivre des directives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200" dirty="0">
                          <a:solidFill>
                            <a:schemeClr val="tx1"/>
                          </a:solidFill>
                        </a:rPr>
                        <a:t>Capacité à concentrer sur la tâche à</a:t>
                      </a:r>
                      <a:r>
                        <a:rPr lang="en-US" sz="2200" baseline="0" dirty="0">
                          <a:solidFill>
                            <a:schemeClr val="tx1"/>
                          </a:solidFill>
                        </a:rPr>
                        <a:t> effectuer</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858328">
                <a:tc>
                  <a:txBody>
                    <a:bodyPr/>
                    <a:lstStyle/>
                    <a:p>
                      <a:r>
                        <a:rPr lang="en-US" sz="2200" dirty="0">
                          <a:effectLst/>
                        </a:rPr>
                        <a:t>Sens d’équilibre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t>Capacité à prendre de bonnes décisions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solidFill>
                            <a:schemeClr val="tx1"/>
                          </a:solidFill>
                        </a:rPr>
                        <a:t>Calme et centré</a:t>
                      </a:r>
                      <a:endParaRPr lang="en-US" sz="22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752246">
                <a:tc>
                  <a:txBody>
                    <a:bodyPr/>
                    <a:lstStyle/>
                    <a:p>
                      <a:r>
                        <a:rPr lang="en-US" sz="2200" dirty="0" err="1">
                          <a:effectLst/>
                        </a:rPr>
                        <a:t>Stabilité</a:t>
                      </a:r>
                      <a:r>
                        <a:rPr lang="en-US" sz="2200" dirty="0">
                          <a:effectLst/>
                        </a:rPr>
                        <a:t> des mains</a:t>
                      </a:r>
                    </a:p>
                    <a:p>
                      <a:endParaRPr lang="en-US" sz="2200"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200" dirty="0"/>
                        <a:t>Vigilence et concentration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2200" baseline="0" dirty="0"/>
                        <a:t>Engagé</a:t>
                      </a:r>
                      <a:endParaRPr lang="en-US" sz="2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5" name="Rectangle 4"/>
          <p:cNvSpPr/>
          <p:nvPr/>
        </p:nvSpPr>
        <p:spPr>
          <a:xfrm>
            <a:off x="467544" y="332656"/>
            <a:ext cx="8280920" cy="769441"/>
          </a:xfrm>
          <a:prstGeom prst="rect">
            <a:avLst/>
          </a:prstGeom>
        </p:spPr>
        <p:txBody>
          <a:bodyPr wrap="square">
            <a:spAutoFit/>
          </a:bodyPr>
          <a:lstStyle/>
          <a:p>
            <a:pPr algn="ctr"/>
            <a:r>
              <a:rPr lang="en-US" altLang="en-US" sz="4400" b="1" i="1" dirty="0">
                <a:solidFill>
                  <a:srgbClr val="00642D"/>
                </a:solidFill>
              </a:rPr>
              <a:t>Apte à travailler</a:t>
            </a:r>
            <a:endParaRPr lang="en-US" sz="4400" dirty="0"/>
          </a:p>
        </p:txBody>
      </p:sp>
    </p:spTree>
    <p:custDataLst>
      <p:tags r:id="rId1"/>
    </p:custDataLst>
    <p:extLst>
      <p:ext uri="{BB962C8B-B14F-4D97-AF65-F5344CB8AC3E}">
        <p14:creationId xmlns:p14="http://schemas.microsoft.com/office/powerpoint/2010/main" val="256375807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43608" y="260648"/>
            <a:ext cx="7790830" cy="1152128"/>
          </a:xfrm>
        </p:spPr>
        <p:txBody>
          <a:bodyPr>
            <a:noAutofit/>
          </a:bodyPr>
          <a:lstStyle/>
          <a:p>
            <a:r>
              <a:rPr lang="en-US" altLang="en-US" b="1" i="1" dirty="0">
                <a:solidFill>
                  <a:srgbClr val="00642D"/>
                </a:solidFill>
              </a:rPr>
              <a:t>Facultés affaiblies</a:t>
            </a:r>
            <a:endParaRPr altLang="en-US" b="1" dirty="0">
              <a:solidFill>
                <a:srgbClr val="00642D"/>
              </a:solidFill>
            </a:endParaRPr>
          </a:p>
        </p:txBody>
      </p:sp>
      <p:sp>
        <p:nvSpPr>
          <p:cNvPr id="7171" name="Content Placeholder 3"/>
          <p:cNvSpPr>
            <a:spLocks noGrp="1"/>
          </p:cNvSpPr>
          <p:nvPr>
            <p:ph sz="half" idx="1"/>
          </p:nvPr>
        </p:nvSpPr>
        <p:spPr>
          <a:xfrm>
            <a:off x="1331640" y="1484784"/>
            <a:ext cx="7598742" cy="4425280"/>
          </a:xfrm>
        </p:spPr>
        <p:txBody>
          <a:bodyPr>
            <a:normAutofit fontScale="92500" lnSpcReduction="10000"/>
          </a:bodyPr>
          <a:lstStyle/>
          <a:p>
            <a:pPr marL="0" indent="0">
              <a:buFont typeface="Arial" pitchFamily="34" charset="0"/>
              <a:buNone/>
              <a:defRPr/>
            </a:pPr>
            <a:r>
              <a:rPr lang="en-US" sz="3200" dirty="0"/>
              <a:t>Un travailleur est considéré avoir des              « facultés affaiblies </a:t>
            </a:r>
            <a:r>
              <a:rPr lang="en-US" sz="3200" dirty="0">
                <a:latin typeface="Gill Sans MT" pitchFamily="34" charset="0"/>
              </a:rPr>
              <a:t>» lorsque sa capacité physique, mentale ou émotionnelle de fonctionner est réduite</a:t>
            </a:r>
            <a:r>
              <a:rPr lang="en-US" sz="3200" dirty="0"/>
              <a:t>. </a:t>
            </a:r>
          </a:p>
          <a:p>
            <a:pPr marL="0" indent="0">
              <a:buFont typeface="Arial" pitchFamily="34" charset="0"/>
              <a:buNone/>
              <a:defRPr/>
            </a:pPr>
            <a:endParaRPr lang="en-US" sz="3200" dirty="0"/>
          </a:p>
          <a:p>
            <a:pPr marL="0" indent="0">
              <a:buFont typeface="Arial" pitchFamily="34" charset="0"/>
              <a:buNone/>
              <a:defRPr/>
            </a:pPr>
            <a:endParaRPr lang="en-US" sz="3200" dirty="0"/>
          </a:p>
          <a:p>
            <a:pPr marL="0" indent="0">
              <a:spcBef>
                <a:spcPts val="600"/>
              </a:spcBef>
              <a:buFont typeface="Arial" pitchFamily="34" charset="0"/>
              <a:buNone/>
              <a:defRPr/>
            </a:pPr>
            <a:r>
              <a:rPr lang="en-US" sz="3600" i="1" dirty="0"/>
              <a:t>Qu’est-ce qui pourrait </a:t>
            </a:r>
          </a:p>
          <a:p>
            <a:pPr marL="0" indent="0">
              <a:spcBef>
                <a:spcPts val="600"/>
              </a:spcBef>
              <a:buFont typeface="Arial" pitchFamily="34" charset="0"/>
              <a:buNone/>
              <a:defRPr/>
            </a:pPr>
            <a:r>
              <a:rPr lang="en-US" sz="3600" i="1" dirty="0"/>
              <a:t>affaiblir les facultés </a:t>
            </a:r>
          </a:p>
          <a:p>
            <a:pPr marL="0" indent="0">
              <a:spcBef>
                <a:spcPts val="600"/>
              </a:spcBef>
              <a:buFont typeface="Arial" pitchFamily="34" charset="0"/>
              <a:buNone/>
              <a:defRPr/>
            </a:pPr>
            <a:r>
              <a:rPr lang="en-US" sz="3600" i="1" dirty="0"/>
              <a:t>d’un travailleur?</a:t>
            </a:r>
          </a:p>
          <a:p>
            <a:pPr marL="0" indent="0">
              <a:buNone/>
              <a:defRPr/>
            </a:pPr>
            <a:endParaRPr lang="en-US" altLang="en-US" dirty="0"/>
          </a:p>
        </p:txBody>
      </p:sp>
      <p:pic>
        <p:nvPicPr>
          <p:cNvPr id="5" name="Picture 2" descr="C:\Users\cbwaddell\AppData\Local\Microsoft\Windows\INetCache\IE\OJZ8F5PD\Misscalimero137664677969_gros[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3284984"/>
            <a:ext cx="3168352" cy="286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8697514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43608" y="260648"/>
            <a:ext cx="7790830" cy="1152128"/>
          </a:xfrm>
        </p:spPr>
        <p:txBody>
          <a:bodyPr>
            <a:noAutofit/>
          </a:bodyPr>
          <a:lstStyle/>
          <a:p>
            <a:r>
              <a:rPr lang="en-US" altLang="en-US" b="1" i="1" dirty="0">
                <a:solidFill>
                  <a:srgbClr val="00642D"/>
                </a:solidFill>
              </a:rPr>
              <a:t>Causes possibles de l’affaiblissement des facultés</a:t>
            </a:r>
            <a:endParaRPr altLang="en-US" b="1" dirty="0">
              <a:solidFill>
                <a:srgbClr val="00642D"/>
              </a:solidFill>
            </a:endParaRPr>
          </a:p>
        </p:txBody>
      </p:sp>
      <p:sp>
        <p:nvSpPr>
          <p:cNvPr id="7171" name="Content Placeholder 3"/>
          <p:cNvSpPr>
            <a:spLocks noGrp="1"/>
          </p:cNvSpPr>
          <p:nvPr>
            <p:ph sz="half" idx="1"/>
          </p:nvPr>
        </p:nvSpPr>
        <p:spPr>
          <a:xfrm>
            <a:off x="1043608" y="1700808"/>
            <a:ext cx="7598742" cy="3739555"/>
          </a:xfrm>
        </p:spPr>
        <p:txBody>
          <a:bodyPr/>
          <a:lstStyle/>
          <a:p>
            <a:pPr>
              <a:defRPr/>
            </a:pPr>
            <a:r>
              <a:rPr lang="en-US" sz="3200" dirty="0"/>
              <a:t>Fatigue</a:t>
            </a:r>
          </a:p>
          <a:p>
            <a:pPr>
              <a:defRPr/>
            </a:pPr>
            <a:r>
              <a:rPr lang="en-US" sz="3200" dirty="0"/>
              <a:t>Consommation de drogues</a:t>
            </a:r>
          </a:p>
          <a:p>
            <a:pPr>
              <a:defRPr/>
            </a:pPr>
            <a:r>
              <a:rPr lang="en-US" sz="3200" dirty="0"/>
              <a:t>Consommation d’alcool</a:t>
            </a:r>
          </a:p>
          <a:p>
            <a:pPr>
              <a:defRPr/>
            </a:pPr>
            <a:r>
              <a:rPr lang="en-US" sz="3200" dirty="0"/>
              <a:t>Anxiété extrême</a:t>
            </a:r>
          </a:p>
          <a:p>
            <a:pPr>
              <a:defRPr/>
            </a:pPr>
            <a:r>
              <a:rPr lang="en-US" sz="3200" dirty="0"/>
              <a:t>Crise personnelle ou familiale</a:t>
            </a:r>
            <a:endParaRPr lang="en-US" altLang="en-US" dirty="0"/>
          </a:p>
        </p:txBody>
      </p:sp>
      <p:pic>
        <p:nvPicPr>
          <p:cNvPr id="2050" name="Picture 2" descr="C:\Users\cbwaddell\AppData\Local\Microsoft\Windows\INetCache\IE\LNPYTP1J\MooPrescripti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7830" y="2924944"/>
            <a:ext cx="1664976" cy="295232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bwaddell\AppData\Local\Microsoft\Windows\INetCache\IE\JOS48SQJ\clipart019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4673674"/>
            <a:ext cx="2232248" cy="175297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86975149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43608" y="260648"/>
            <a:ext cx="7790830" cy="1152128"/>
          </a:xfrm>
        </p:spPr>
        <p:txBody>
          <a:bodyPr>
            <a:noAutofit/>
          </a:bodyPr>
          <a:lstStyle/>
          <a:p>
            <a:r>
              <a:rPr lang="en-US" altLang="en-US" b="1" i="1" dirty="0">
                <a:solidFill>
                  <a:srgbClr val="00642D"/>
                </a:solidFill>
              </a:rPr>
              <a:t>Causes possibles de l’affaiblissement des facultés</a:t>
            </a:r>
            <a:endParaRPr altLang="en-US" b="1" dirty="0">
              <a:solidFill>
                <a:srgbClr val="00642D"/>
              </a:solidFill>
            </a:endParaRPr>
          </a:p>
        </p:txBody>
      </p:sp>
      <p:sp>
        <p:nvSpPr>
          <p:cNvPr id="7171" name="Content Placeholder 3"/>
          <p:cNvSpPr>
            <a:spLocks noGrp="1"/>
          </p:cNvSpPr>
          <p:nvPr>
            <p:ph sz="half" idx="1"/>
          </p:nvPr>
        </p:nvSpPr>
        <p:spPr>
          <a:xfrm>
            <a:off x="1043608" y="1628800"/>
            <a:ext cx="7920880" cy="3916363"/>
          </a:xfrm>
        </p:spPr>
        <p:txBody>
          <a:bodyPr>
            <a:normAutofit/>
          </a:bodyPr>
          <a:lstStyle/>
          <a:p>
            <a:pPr>
              <a:defRPr/>
            </a:pPr>
            <a:r>
              <a:rPr lang="en-US" sz="3200" dirty="0"/>
              <a:t>Fatigue</a:t>
            </a:r>
          </a:p>
          <a:p>
            <a:pPr>
              <a:defRPr/>
            </a:pPr>
            <a:r>
              <a:rPr lang="en-US" sz="4000" b="1" dirty="0">
                <a:solidFill>
                  <a:srgbClr val="FF0000"/>
                </a:solidFill>
              </a:rPr>
              <a:t>Consommation de drogues, surtout de cannabis</a:t>
            </a:r>
          </a:p>
          <a:p>
            <a:pPr>
              <a:defRPr/>
            </a:pPr>
            <a:r>
              <a:rPr lang="en-US" sz="3200" dirty="0"/>
              <a:t>Consommation d’alcool</a:t>
            </a:r>
          </a:p>
          <a:p>
            <a:pPr>
              <a:defRPr/>
            </a:pPr>
            <a:r>
              <a:rPr lang="en-US" sz="3200" dirty="0"/>
              <a:t>Anxiété extrême</a:t>
            </a:r>
          </a:p>
          <a:p>
            <a:pPr>
              <a:defRPr/>
            </a:pPr>
            <a:r>
              <a:rPr lang="en-US" sz="3200" dirty="0"/>
              <a:t>Crise personnelle ou familiale</a:t>
            </a:r>
          </a:p>
          <a:p>
            <a:pPr>
              <a:defRPr/>
            </a:pPr>
            <a:endParaRPr lang="en-US" sz="3200" dirty="0"/>
          </a:p>
          <a:p>
            <a:pPr marL="0" indent="0">
              <a:buNone/>
              <a:defRPr/>
            </a:pPr>
            <a:endParaRPr lang="en-US" altLang="en-US" dirty="0"/>
          </a:p>
        </p:txBody>
      </p:sp>
      <p:pic>
        <p:nvPicPr>
          <p:cNvPr id="2050" name="Picture 2" descr="C:\Users\cbwaddell\AppData\Local\Microsoft\Windows\INetCache\IE\LNPYTP1J\MooPrescripti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1572" y="3197510"/>
            <a:ext cx="1664976" cy="295232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cbwaddell\AppData\Local\Microsoft\Windows\INetCache\IE\JOS48SQJ\clipart0197[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164" y="5265864"/>
            <a:ext cx="2016224" cy="158332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0645744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7653536" cy="1224136"/>
          </a:xfrm>
        </p:spPr>
        <p:txBody>
          <a:bodyPr/>
          <a:lstStyle/>
          <a:p>
            <a:r>
              <a:rPr lang="en-US" altLang="en-US" b="1" i="1" dirty="0">
                <a:solidFill>
                  <a:srgbClr val="00642D"/>
                </a:solidFill>
              </a:rPr>
              <a:t>Effets possibles du cannabis </a:t>
            </a:r>
            <a:endParaRPr lang="en-CA" dirty="0"/>
          </a:p>
        </p:txBody>
      </p:sp>
      <p:sp>
        <p:nvSpPr>
          <p:cNvPr id="3" name="Content Placeholder 2"/>
          <p:cNvSpPr>
            <a:spLocks noGrp="1"/>
          </p:cNvSpPr>
          <p:nvPr>
            <p:ph idx="1"/>
          </p:nvPr>
        </p:nvSpPr>
        <p:spPr/>
        <p:txBody>
          <a:bodyPr>
            <a:normAutofit/>
          </a:bodyPr>
          <a:lstStyle/>
          <a:p>
            <a:r>
              <a:rPr lang="en-US" dirty="0"/>
              <a:t>Effets possibles à court terme</a:t>
            </a:r>
          </a:p>
        </p:txBody>
      </p:sp>
      <p:sp>
        <p:nvSpPr>
          <p:cNvPr id="5" name="Rectangle 4"/>
          <p:cNvSpPr/>
          <p:nvPr/>
        </p:nvSpPr>
        <p:spPr>
          <a:xfrm>
            <a:off x="539551" y="341572"/>
            <a:ext cx="92365" cy="184666"/>
          </a:xfrm>
          <a:prstGeom prst="rect">
            <a:avLst/>
          </a:prstGeom>
        </p:spPr>
        <p:txBody>
          <a:bodyPr wrap="square">
            <a:spAutoFit/>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711142359"/>
              </p:ext>
            </p:extLst>
          </p:nvPr>
        </p:nvGraphicFramePr>
        <p:xfrm>
          <a:off x="1187624" y="2204864"/>
          <a:ext cx="7776864" cy="4445456"/>
        </p:xfrm>
        <a:graphic>
          <a:graphicData uri="http://schemas.openxmlformats.org/drawingml/2006/table">
            <a:tbl>
              <a:tblPr firstRow="1" bandRow="1">
                <a:tableStyleId>{073A0DAA-6AF3-43AB-8588-CEC1D06C72B9}</a:tableStyleId>
              </a:tblPr>
              <a:tblGrid>
                <a:gridCol w="3636404">
                  <a:extLst>
                    <a:ext uri="{9D8B030D-6E8A-4147-A177-3AD203B41FA5}">
                      <a16:colId xmlns:a16="http://schemas.microsoft.com/office/drawing/2014/main" val="20000"/>
                    </a:ext>
                  </a:extLst>
                </a:gridCol>
                <a:gridCol w="4140460">
                  <a:extLst>
                    <a:ext uri="{9D8B030D-6E8A-4147-A177-3AD203B41FA5}">
                      <a16:colId xmlns:a16="http://schemas.microsoft.com/office/drawing/2014/main" val="20001"/>
                    </a:ext>
                  </a:extLst>
                </a:gridCol>
              </a:tblGrid>
              <a:tr h="504056">
                <a:tc>
                  <a:txBody>
                    <a:bodyPr/>
                    <a:lstStyle/>
                    <a:p>
                      <a:r>
                        <a:rPr lang="en-US" sz="2400" dirty="0">
                          <a:solidFill>
                            <a:schemeClr val="tx1"/>
                          </a:solidFill>
                        </a:rPr>
                        <a:t>Positifs / Agréables</a:t>
                      </a:r>
                      <a:endParaRPr lang="en-CA"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400" dirty="0">
                          <a:solidFill>
                            <a:schemeClr val="tx1"/>
                          </a:solidFill>
                        </a:rPr>
                        <a:t>Néfastes / Désagréables</a:t>
                      </a:r>
                      <a:endParaRPr lang="en-CA"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56">
                <a:tc>
                  <a:txBody>
                    <a:bodyPr/>
                    <a:lstStyle/>
                    <a:p>
                      <a:pPr marL="0" indent="0">
                        <a:buFont typeface="Arial" pitchFamily="34" charset="0"/>
                        <a:buNone/>
                      </a:pPr>
                      <a:r>
                        <a:rPr lang="fr-FR" sz="2000" dirty="0"/>
                        <a:t>Sensation d’euphorie (« high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t>Confusion</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04056">
                <a:tc>
                  <a:txBody>
                    <a:bodyPr/>
                    <a:lstStyle/>
                    <a:p>
                      <a:r>
                        <a:rPr lang="en-US" sz="2000" dirty="0"/>
                        <a:t>Sensation de bien-être</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t>Somnolence</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04056">
                <a:tc>
                  <a:txBody>
                    <a:bodyPr/>
                    <a:lstStyle/>
                    <a:p>
                      <a:r>
                        <a:rPr lang="en-US" sz="2000" dirty="0"/>
                        <a:t>Sentiment de détente</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t>Difficulté à concentrer, à se souvenir</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20080">
                <a:tc rowSpan="4">
                  <a:txBody>
                    <a:bodyPr/>
                    <a:lstStyle/>
                    <a:p>
                      <a:r>
                        <a:rPr lang="en-US" sz="2000" dirty="0"/>
                        <a:t>Expériences</a:t>
                      </a:r>
                      <a:r>
                        <a:rPr lang="en-US" sz="2000" baseline="0" dirty="0"/>
                        <a:t> sensorielles accrues (vue, goût, odorat, ouïe, toucher) </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t>Anxiété,</a:t>
                      </a:r>
                      <a:r>
                        <a:rPr lang="en-US" sz="2000" baseline="0" dirty="0"/>
                        <a:t> peur ou panique</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04056">
                <a:tc vMerge="1">
                  <a:txBody>
                    <a:bodyPr/>
                    <a:lstStyle/>
                    <a:p>
                      <a:endParaRPr lang="en-CA" dirty="0"/>
                    </a:p>
                  </a:txBody>
                  <a:tcPr/>
                </a:tc>
                <a:tc>
                  <a:txBody>
                    <a:bodyPr/>
                    <a:lstStyle/>
                    <a:p>
                      <a:r>
                        <a:rPr lang="en-US" sz="2000" dirty="0"/>
                        <a:t>Vaisseaux sanguins endommagés par la fumée</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04056">
                <a:tc vMerge="1">
                  <a:txBody>
                    <a:bodyPr/>
                    <a:lstStyle/>
                    <a:p>
                      <a:endParaRPr lang="en-CA" dirty="0"/>
                    </a:p>
                  </a:txBody>
                  <a:tcPr/>
                </a:tc>
                <a:tc>
                  <a:txBody>
                    <a:bodyPr/>
                    <a:lstStyle/>
                    <a:p>
                      <a:r>
                        <a:rPr lang="en-US" sz="2000" dirty="0"/>
                        <a:t>Accélération du rythme cardiaque</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04056">
                <a:tc vMerge="1">
                  <a:txBody>
                    <a:bodyPr/>
                    <a:lstStyle/>
                    <a:p>
                      <a:endParaRPr lang="en-CA" dirty="0"/>
                    </a:p>
                  </a:txBody>
                  <a:tcPr/>
                </a:tc>
                <a:tc>
                  <a:txBody>
                    <a:bodyPr/>
                    <a:lstStyle/>
                    <a:p>
                      <a:r>
                        <a:rPr lang="fr-FR" sz="2000" dirty="0"/>
                        <a:t>Paranoïa, délires et hallucinations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91635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188640"/>
            <a:ext cx="7653536" cy="1224136"/>
          </a:xfrm>
        </p:spPr>
        <p:txBody>
          <a:bodyPr/>
          <a:lstStyle/>
          <a:p>
            <a:r>
              <a:rPr lang="en-US" altLang="en-US" b="1" i="1" dirty="0">
                <a:solidFill>
                  <a:srgbClr val="00642D"/>
                </a:solidFill>
              </a:rPr>
              <a:t>Première activité </a:t>
            </a:r>
            <a:endParaRPr lang="en-CA" dirty="0"/>
          </a:p>
        </p:txBody>
      </p:sp>
      <p:sp>
        <p:nvSpPr>
          <p:cNvPr id="3" name="Content Placeholder 2"/>
          <p:cNvSpPr>
            <a:spLocks noGrp="1"/>
          </p:cNvSpPr>
          <p:nvPr>
            <p:ph idx="1"/>
          </p:nvPr>
        </p:nvSpPr>
        <p:spPr>
          <a:xfrm>
            <a:off x="1043608" y="1448727"/>
            <a:ext cx="7920880" cy="4525963"/>
          </a:xfrm>
        </p:spPr>
        <p:txBody>
          <a:bodyPr>
            <a:normAutofit/>
          </a:bodyPr>
          <a:lstStyle/>
          <a:p>
            <a:r>
              <a:rPr lang="en-CA" dirty="0"/>
              <a:t>Avec un partenaire ou en petits groupes, discutez de façons dont les facultés affaiblies pourraient avoir un effet sur votre capacité de travailler en toute sécurité.</a:t>
            </a:r>
          </a:p>
          <a:p>
            <a:pPr lvl="1"/>
            <a:r>
              <a:rPr lang="en-US" dirty="0"/>
              <a:t>Partagez vos idées avec le reste du groupe. </a:t>
            </a:r>
            <a:endParaRPr lang="en-CA" dirty="0"/>
          </a:p>
        </p:txBody>
      </p:sp>
      <p:pic>
        <p:nvPicPr>
          <p:cNvPr id="5" name="Picture 4" descr="C:\Users\macdonje\AppData\Local\Microsoft\Windows\INetCache\IE\0D642ZZB\Grocery-cashier-with-customers[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4241140"/>
            <a:ext cx="2704946" cy="1728192"/>
          </a:xfrm>
          <a:prstGeom prst="rect">
            <a:avLst/>
          </a:prstGeom>
          <a:noFill/>
          <a:ln>
            <a:noFill/>
          </a:ln>
        </p:spPr>
      </p:pic>
      <p:pic>
        <p:nvPicPr>
          <p:cNvPr id="7" name="Picture 6" descr="C:\Users\macdonje\AppData\Local\Microsoft\Windows\INetCache\IE\AABH5AZG\Lifeguard_tower[1].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4212818"/>
            <a:ext cx="2304256" cy="1728192"/>
          </a:xfrm>
          <a:prstGeom prst="rect">
            <a:avLst/>
          </a:prstGeom>
          <a:noFill/>
          <a:ln>
            <a:noFill/>
          </a:ln>
        </p:spPr>
      </p:pic>
      <p:pic>
        <p:nvPicPr>
          <p:cNvPr id="10" name="Picture 9" descr="C:\Users\macdonje\AppData\Local\Microsoft\Windows\INetCache\IE\AABH5AZG\mowing-lawn-300x222[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3928" y="4232870"/>
            <a:ext cx="2520280" cy="1736462"/>
          </a:xfrm>
          <a:prstGeom prst="rect">
            <a:avLst/>
          </a:prstGeom>
          <a:noFill/>
          <a:ln>
            <a:noFill/>
          </a:ln>
        </p:spPr>
      </p:pic>
    </p:spTree>
    <p:extLst>
      <p:ext uri="{BB962C8B-B14F-4D97-AF65-F5344CB8AC3E}">
        <p14:creationId xmlns:p14="http://schemas.microsoft.com/office/powerpoint/2010/main" val="1528239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43608" y="260648"/>
            <a:ext cx="7790830" cy="1152128"/>
          </a:xfrm>
        </p:spPr>
        <p:txBody>
          <a:bodyPr>
            <a:noAutofit/>
          </a:bodyPr>
          <a:lstStyle/>
          <a:p>
            <a:r>
              <a:rPr lang="en-US" altLang="en-US" sz="4200" b="1" i="1" dirty="0">
                <a:solidFill>
                  <a:srgbClr val="00642D"/>
                </a:solidFill>
              </a:rPr>
              <a:t>Législation en </a:t>
            </a:r>
            <a:r>
              <a:rPr lang="en-US" altLang="en-US" sz="4200" b="1" i="1" dirty="0" err="1">
                <a:solidFill>
                  <a:srgbClr val="00642D"/>
                </a:solidFill>
              </a:rPr>
              <a:t>matière</a:t>
            </a:r>
            <a:r>
              <a:rPr lang="en-US" altLang="en-US" sz="4200" b="1" i="1" dirty="0">
                <a:solidFill>
                  <a:srgbClr val="00642D"/>
                </a:solidFill>
              </a:rPr>
              <a:t> de santé et de sécurité au travail </a:t>
            </a:r>
            <a:endParaRPr altLang="en-US" sz="4200" b="1" dirty="0">
              <a:solidFill>
                <a:srgbClr val="00642D"/>
              </a:solidFill>
            </a:endParaRPr>
          </a:p>
        </p:txBody>
      </p:sp>
      <p:sp>
        <p:nvSpPr>
          <p:cNvPr id="7171" name="Content Placeholder 3"/>
          <p:cNvSpPr>
            <a:spLocks noGrp="1"/>
          </p:cNvSpPr>
          <p:nvPr>
            <p:ph sz="half" idx="1"/>
          </p:nvPr>
        </p:nvSpPr>
        <p:spPr>
          <a:xfrm>
            <a:off x="971600" y="1772816"/>
            <a:ext cx="7634808" cy="3916363"/>
          </a:xfrm>
        </p:spPr>
        <p:txBody>
          <a:bodyPr>
            <a:normAutofit fontScale="92500" lnSpcReduction="10000"/>
          </a:bodyPr>
          <a:lstStyle/>
          <a:p>
            <a:pPr>
              <a:defRPr/>
            </a:pPr>
            <a:r>
              <a:rPr lang="en-US" altLang="en-US" sz="3200" dirty="0"/>
              <a:t>L’employeur doit assurer que toutes les précautions raisonnables sont prises pour protéger la santé et la sécurité de toutes les </a:t>
            </a:r>
            <a:r>
              <a:rPr lang="en-US" altLang="en-US" sz="3200" dirty="0" err="1"/>
              <a:t>personnes</a:t>
            </a:r>
            <a:r>
              <a:rPr lang="en-US" altLang="en-US" sz="3200" dirty="0"/>
              <a:t> </a:t>
            </a:r>
            <a:r>
              <a:rPr lang="en-US" altLang="en-US" sz="3200" dirty="0" err="1"/>
              <a:t>présentes</a:t>
            </a:r>
            <a:r>
              <a:rPr lang="en-US" altLang="en-US" sz="3200" dirty="0"/>
              <a:t> </a:t>
            </a:r>
            <a:r>
              <a:rPr lang="en-US" altLang="en-US" sz="3200" dirty="0" err="1"/>
              <a:t>sur</a:t>
            </a:r>
            <a:r>
              <a:rPr lang="en-US" altLang="en-US" sz="3200" dirty="0"/>
              <a:t> le lieu de travail.</a:t>
            </a:r>
            <a:endParaRPr lang="en-US" sz="3200" i="1" dirty="0"/>
          </a:p>
          <a:p>
            <a:pPr marL="0" indent="0" algn="ctr">
              <a:buNone/>
              <a:defRPr/>
            </a:pPr>
            <a:r>
              <a:rPr lang="en-US" sz="3600" dirty="0"/>
              <a:t>ET</a:t>
            </a:r>
          </a:p>
          <a:p>
            <a:pPr>
              <a:defRPr/>
            </a:pPr>
            <a:r>
              <a:rPr lang="en-US" altLang="en-US" sz="3200" dirty="0"/>
              <a:t>Le travailleur doit prendre toutes les mesures possibles pour protéger sa santé et sa sécurité, ainsi que celles de ses collègues.</a:t>
            </a:r>
            <a:endParaRPr lang="en-US" sz="3200" i="1" dirty="0"/>
          </a:p>
          <a:p>
            <a:pPr>
              <a:defRPr/>
            </a:pPr>
            <a:endParaRPr lang="en-US" sz="3200" dirty="0"/>
          </a:p>
          <a:p>
            <a:pPr>
              <a:defRPr/>
            </a:pPr>
            <a:endParaRPr lang="en-US" sz="3200" dirty="0"/>
          </a:p>
          <a:p>
            <a:pPr marL="0" indent="0">
              <a:buNone/>
              <a:defRPr/>
            </a:pPr>
            <a:endParaRPr lang="en-US" altLang="en-US" dirty="0"/>
          </a:p>
        </p:txBody>
      </p:sp>
      <p:pic>
        <p:nvPicPr>
          <p:cNvPr id="1026" name="Picture 2" descr="C:\Users\cbwaddell\AppData\Local\Microsoft\Windows\INetCache\IE\OJZ8F5PD\1_XbHR3K2efnJUN5eOVHA9qQ[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0272" y="5373216"/>
            <a:ext cx="1872208" cy="124735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591596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01648" y="260648"/>
            <a:ext cx="8172400" cy="1152128"/>
          </a:xfrm>
        </p:spPr>
        <p:txBody>
          <a:bodyPr>
            <a:noAutofit/>
          </a:bodyPr>
          <a:lstStyle/>
          <a:p>
            <a:r>
              <a:rPr lang="en-US" altLang="en-US" sz="4100" b="1" i="1" dirty="0">
                <a:solidFill>
                  <a:srgbClr val="00642D"/>
                </a:solidFill>
              </a:rPr>
              <a:t>Politique sur les facultés affaiblies</a:t>
            </a:r>
            <a:endParaRPr altLang="en-US" sz="4100" b="1" dirty="0">
              <a:solidFill>
                <a:srgbClr val="00642D"/>
              </a:solidFill>
            </a:endParaRPr>
          </a:p>
        </p:txBody>
      </p:sp>
      <p:sp>
        <p:nvSpPr>
          <p:cNvPr id="7171" name="Content Placeholder 3"/>
          <p:cNvSpPr>
            <a:spLocks noGrp="1"/>
          </p:cNvSpPr>
          <p:nvPr>
            <p:ph sz="half" idx="1"/>
          </p:nvPr>
        </p:nvSpPr>
        <p:spPr>
          <a:xfrm>
            <a:off x="1031972" y="1556792"/>
            <a:ext cx="7670750" cy="3916363"/>
          </a:xfrm>
        </p:spPr>
        <p:txBody>
          <a:bodyPr>
            <a:normAutofit fontScale="92500" lnSpcReduction="10000"/>
          </a:bodyPr>
          <a:lstStyle/>
          <a:p>
            <a:pPr marL="0" indent="0">
              <a:buNone/>
              <a:defRPr/>
            </a:pPr>
            <a:r>
              <a:rPr lang="en-US" sz="3600" dirty="0"/>
              <a:t>Une façon pour les </a:t>
            </a:r>
            <a:r>
              <a:rPr lang="en-US" sz="3600" dirty="0" err="1"/>
              <a:t>employeurs</a:t>
            </a:r>
            <a:r>
              <a:rPr lang="en-US" sz="3600" dirty="0"/>
              <a:t> de prévenir que les employés travaillent avec les </a:t>
            </a:r>
            <a:r>
              <a:rPr lang="en-US" sz="3600" dirty="0" err="1"/>
              <a:t>facultés</a:t>
            </a:r>
            <a:r>
              <a:rPr lang="en-US" sz="3600" dirty="0"/>
              <a:t> </a:t>
            </a:r>
            <a:r>
              <a:rPr lang="en-US" sz="3600" dirty="0" err="1"/>
              <a:t>affaiblies</a:t>
            </a:r>
            <a:r>
              <a:rPr lang="en-US" sz="3600" dirty="0"/>
              <a:t>:</a:t>
            </a:r>
          </a:p>
          <a:p>
            <a:pPr>
              <a:defRPr/>
            </a:pPr>
            <a:r>
              <a:rPr lang="en-US" sz="3200" dirty="0"/>
              <a:t>Adoption de mécanismes appropriés</a:t>
            </a:r>
          </a:p>
          <a:p>
            <a:pPr>
              <a:defRPr/>
            </a:pPr>
            <a:r>
              <a:rPr lang="en-US" sz="3200" dirty="0"/>
              <a:t>Lignes directrices communiquées clairement à tous</a:t>
            </a:r>
          </a:p>
          <a:p>
            <a:pPr>
              <a:defRPr/>
            </a:pPr>
            <a:r>
              <a:rPr lang="en-US" sz="3200" dirty="0"/>
              <a:t>Application des politiques et des programmes de façon juste et uniforme </a:t>
            </a:r>
          </a:p>
          <a:p>
            <a:pPr>
              <a:defRPr/>
            </a:pPr>
            <a:endParaRPr lang="en-US" sz="3200" dirty="0"/>
          </a:p>
          <a:p>
            <a:pPr>
              <a:defRPr/>
            </a:pPr>
            <a:endParaRPr lang="en-US" sz="3200" dirty="0"/>
          </a:p>
          <a:p>
            <a:pPr marL="0" indent="0">
              <a:buNone/>
              <a:defRPr/>
            </a:pPr>
            <a:endParaRPr lang="en-US" altLang="en-US" dirty="0"/>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1767" y="5277798"/>
            <a:ext cx="4227371" cy="870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5984379"/>
            <a:ext cx="1106586" cy="873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6591596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43608" y="260648"/>
            <a:ext cx="7790830" cy="1152128"/>
          </a:xfrm>
        </p:spPr>
        <p:txBody>
          <a:bodyPr>
            <a:noAutofit/>
          </a:bodyPr>
          <a:lstStyle/>
          <a:p>
            <a:r>
              <a:rPr lang="en-US" altLang="en-US" b="1" i="1" dirty="0">
                <a:solidFill>
                  <a:srgbClr val="00642D"/>
                </a:solidFill>
              </a:rPr>
              <a:t>Modèle de politique sur les facultés affaiblies</a:t>
            </a:r>
            <a:endParaRPr altLang="en-US" b="1" dirty="0">
              <a:solidFill>
                <a:srgbClr val="00642D"/>
              </a:solidFill>
            </a:endParaRPr>
          </a:p>
        </p:txBody>
      </p:sp>
      <p:sp>
        <p:nvSpPr>
          <p:cNvPr id="7171" name="Content Placeholder 3"/>
          <p:cNvSpPr>
            <a:spLocks noGrp="1"/>
          </p:cNvSpPr>
          <p:nvPr>
            <p:ph sz="half" idx="1"/>
          </p:nvPr>
        </p:nvSpPr>
        <p:spPr>
          <a:xfrm>
            <a:off x="717550" y="1524000"/>
            <a:ext cx="7924800" cy="3916363"/>
          </a:xfrm>
        </p:spPr>
        <p:txBody>
          <a:bodyPr/>
          <a:lstStyle/>
          <a:p>
            <a:pPr>
              <a:defRPr/>
            </a:pPr>
            <a:endParaRPr lang="en-US" sz="3200" dirty="0"/>
          </a:p>
          <a:p>
            <a:pPr>
              <a:defRPr/>
            </a:pPr>
            <a:endParaRPr lang="en-US" sz="3200" dirty="0"/>
          </a:p>
          <a:p>
            <a:pPr>
              <a:defRPr/>
            </a:pPr>
            <a:endParaRPr lang="en-US" sz="3200" dirty="0"/>
          </a:p>
          <a:p>
            <a:pPr>
              <a:defRPr/>
            </a:pPr>
            <a:endParaRPr lang="en-US" sz="3200" dirty="0"/>
          </a:p>
          <a:p>
            <a:pPr marL="0" indent="0">
              <a:buNone/>
              <a:defRPr/>
            </a:pPr>
            <a:endParaRPr lang="en-US" altLang="en-US" dirty="0"/>
          </a:p>
        </p:txBody>
      </p:sp>
      <p:cxnSp>
        <p:nvCxnSpPr>
          <p:cNvPr id="5" name="Straight Arrow Connector 4"/>
          <p:cNvCxnSpPr/>
          <p:nvPr/>
        </p:nvCxnSpPr>
        <p:spPr>
          <a:xfrm>
            <a:off x="464940" y="3870102"/>
            <a:ext cx="457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2039318"/>
            <a:ext cx="6847775" cy="3661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6591596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332656"/>
            <a:ext cx="7560840" cy="1008112"/>
          </a:xfrm>
        </p:spPr>
        <p:txBody>
          <a:bodyPr/>
          <a:lstStyle/>
          <a:p>
            <a:r>
              <a:rPr lang="en-US" altLang="en-US" b="1" i="1" dirty="0">
                <a:solidFill>
                  <a:srgbClr val="00642D"/>
                </a:solidFill>
              </a:rPr>
              <a:t>Deuxième activité</a:t>
            </a:r>
            <a:endParaRPr lang="en-CA" dirty="0"/>
          </a:p>
        </p:txBody>
      </p:sp>
      <p:sp>
        <p:nvSpPr>
          <p:cNvPr id="3" name="Content Placeholder 2"/>
          <p:cNvSpPr>
            <a:spLocks noGrp="1"/>
          </p:cNvSpPr>
          <p:nvPr>
            <p:ph idx="1"/>
          </p:nvPr>
        </p:nvSpPr>
        <p:spPr>
          <a:xfrm>
            <a:off x="971600" y="1988840"/>
            <a:ext cx="4176464" cy="4680520"/>
          </a:xfrm>
        </p:spPr>
        <p:txBody>
          <a:bodyPr>
            <a:normAutofit/>
          </a:bodyPr>
          <a:lstStyle/>
          <a:p>
            <a:r>
              <a:rPr lang="en-US" dirty="0"/>
              <a:t>Créer une affiche qui illustre pourquoi le travail et le cannabis ne vont pas ensemble. </a:t>
            </a:r>
          </a:p>
          <a:p>
            <a:pPr lvl="1">
              <a:buFont typeface="Courier New" pitchFamily="49" charset="0"/>
              <a:buChar char="o"/>
            </a:pPr>
            <a:r>
              <a:rPr lang="en-US" sz="2600" dirty="0"/>
              <a:t>Demandez à votre enseignant ou à votre employeur la permission d’afficher votre affiche à votre école ou lieu de travail. </a:t>
            </a:r>
            <a:endParaRPr lang="en-CA" sz="2600" dirty="0"/>
          </a:p>
        </p:txBody>
      </p:sp>
      <p:pic>
        <p:nvPicPr>
          <p:cNvPr id="5" name="Picture 4" descr="A close up of text on a white background&#10;&#10;Description automatically generated">
            <a:extLst>
              <a:ext uri="{FF2B5EF4-FFF2-40B4-BE49-F238E27FC236}">
                <a16:creationId xmlns:a16="http://schemas.microsoft.com/office/drawing/2014/main" id="{8526742B-C30E-48F7-8766-400D8F9C65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1923815"/>
            <a:ext cx="3672408" cy="2395049"/>
          </a:xfrm>
          <a:prstGeom prst="rect">
            <a:avLst/>
          </a:prstGeom>
        </p:spPr>
      </p:pic>
    </p:spTree>
    <p:extLst>
      <p:ext uri="{BB962C8B-B14F-4D97-AF65-F5344CB8AC3E}">
        <p14:creationId xmlns:p14="http://schemas.microsoft.com/office/powerpoint/2010/main" val="178850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74638"/>
            <a:ext cx="7818072" cy="1143000"/>
          </a:xfrm>
        </p:spPr>
        <p:txBody>
          <a:bodyPr>
            <a:normAutofit fontScale="90000"/>
          </a:bodyPr>
          <a:lstStyle/>
          <a:p>
            <a:r>
              <a:rPr lang="en-US" altLang="en-US" b="1" i="1" dirty="0">
                <a:solidFill>
                  <a:srgbClr val="00642D"/>
                </a:solidFill>
              </a:rPr>
              <a:t>Quelles sont les différentes façons de consommer le cannabis?</a:t>
            </a:r>
            <a:endParaRPr lang="en-CA" dirty="0"/>
          </a:p>
        </p:txBody>
      </p:sp>
      <p:sp>
        <p:nvSpPr>
          <p:cNvPr id="3" name="Content Placeholder 2"/>
          <p:cNvSpPr>
            <a:spLocks noGrp="1"/>
          </p:cNvSpPr>
          <p:nvPr>
            <p:ph idx="1"/>
          </p:nvPr>
        </p:nvSpPr>
        <p:spPr>
          <a:xfrm>
            <a:off x="1331640" y="1844824"/>
            <a:ext cx="7498080" cy="4800600"/>
          </a:xfrm>
        </p:spPr>
        <p:txBody>
          <a:bodyPr/>
          <a:lstStyle/>
          <a:p>
            <a:r>
              <a:rPr lang="en-US" dirty="0"/>
              <a:t>Raisons pour consommer du cannabis</a:t>
            </a:r>
          </a:p>
          <a:p>
            <a:pPr lvl="1"/>
            <a:r>
              <a:rPr lang="en-US" dirty="0"/>
              <a:t>Effets sur l’esprit (« high », intoxication, calmant)</a:t>
            </a:r>
          </a:p>
          <a:p>
            <a:pPr lvl="1"/>
            <a:r>
              <a:rPr lang="en-US" dirty="0"/>
              <a:t>Raisons médicales, sociales ou religieuses</a:t>
            </a:r>
          </a:p>
          <a:p>
            <a:pPr lvl="1"/>
            <a:endParaRPr lang="en-US" dirty="0"/>
          </a:p>
          <a:p>
            <a:r>
              <a:rPr lang="en-US" dirty="0"/>
              <a:t>Peut être consommé de différentes façons </a:t>
            </a:r>
          </a:p>
          <a:p>
            <a:pPr lvl="1"/>
            <a:r>
              <a:rPr lang="en-US" dirty="0"/>
              <a:t>En le fumant, en le buvant, en le mangeant ou par vaporisation</a:t>
            </a:r>
          </a:p>
          <a:p>
            <a:endParaRPr lang="en-US" dirty="0"/>
          </a:p>
          <a:p>
            <a:pPr lvl="1"/>
            <a:endParaRPr lang="en-US" dirty="0"/>
          </a:p>
        </p:txBody>
      </p:sp>
    </p:spTree>
    <p:extLst>
      <p:ext uri="{BB962C8B-B14F-4D97-AF65-F5344CB8AC3E}">
        <p14:creationId xmlns:p14="http://schemas.microsoft.com/office/powerpoint/2010/main" val="42154107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043608" y="260648"/>
            <a:ext cx="7790830" cy="1152128"/>
          </a:xfrm>
        </p:spPr>
        <p:txBody>
          <a:bodyPr>
            <a:noAutofit/>
          </a:bodyPr>
          <a:lstStyle/>
          <a:p>
            <a:r>
              <a:rPr lang="en-US" altLang="en-US" b="1" i="1" dirty="0">
                <a:solidFill>
                  <a:srgbClr val="00642D"/>
                </a:solidFill>
              </a:rPr>
              <a:t>Conclusion</a:t>
            </a:r>
            <a:endParaRPr altLang="en-US" b="1" dirty="0">
              <a:solidFill>
                <a:srgbClr val="00642D"/>
              </a:solidFill>
            </a:endParaRPr>
          </a:p>
        </p:txBody>
      </p:sp>
      <p:sp>
        <p:nvSpPr>
          <p:cNvPr id="7171" name="Content Placeholder 3"/>
          <p:cNvSpPr>
            <a:spLocks noGrp="1"/>
          </p:cNvSpPr>
          <p:nvPr>
            <p:ph sz="half" idx="1"/>
          </p:nvPr>
        </p:nvSpPr>
        <p:spPr>
          <a:xfrm>
            <a:off x="1115616" y="1484784"/>
            <a:ext cx="7670750" cy="3916363"/>
          </a:xfrm>
        </p:spPr>
        <p:txBody>
          <a:bodyPr>
            <a:normAutofit fontScale="85000" lnSpcReduction="20000"/>
          </a:bodyPr>
          <a:lstStyle/>
          <a:p>
            <a:pPr>
              <a:defRPr/>
            </a:pPr>
            <a:r>
              <a:rPr lang="en-US" sz="3600" dirty="0"/>
              <a:t>Les employeurs et les travailleurs ont des obligations en ce qui concerne le travail sécuritaire.</a:t>
            </a:r>
          </a:p>
          <a:p>
            <a:pPr>
              <a:defRPr/>
            </a:pPr>
            <a:r>
              <a:rPr lang="en-US" sz="3600" dirty="0"/>
              <a:t>Le cannabis peut avoir un effet sur la sécurité du travailleur.</a:t>
            </a:r>
          </a:p>
          <a:p>
            <a:pPr marL="0" indent="0">
              <a:buNone/>
              <a:defRPr/>
            </a:pPr>
            <a:r>
              <a:rPr lang="en-US" sz="3600" dirty="0"/>
              <a:t> </a:t>
            </a:r>
          </a:p>
          <a:p>
            <a:pPr marL="0" indent="0">
              <a:buNone/>
              <a:defRPr/>
            </a:pPr>
            <a:r>
              <a:rPr lang="en-US" sz="4000" i="1" dirty="0"/>
              <a:t>Le travail et le cannabis : ça ne va juste pas ensemble. </a:t>
            </a:r>
          </a:p>
          <a:p>
            <a:pPr marL="0" indent="0">
              <a:buNone/>
              <a:defRPr/>
            </a:pPr>
            <a:r>
              <a:rPr lang="en-US" sz="3600" dirty="0"/>
              <a:t>   </a:t>
            </a:r>
          </a:p>
          <a:p>
            <a:pPr>
              <a:defRPr/>
            </a:pPr>
            <a:endParaRPr lang="en-US" sz="3200" dirty="0"/>
          </a:p>
          <a:p>
            <a:pPr>
              <a:defRPr/>
            </a:pPr>
            <a:endParaRPr lang="en-US" sz="3200" dirty="0"/>
          </a:p>
          <a:p>
            <a:pPr marL="0" indent="0">
              <a:buNone/>
              <a:defRPr/>
            </a:pPr>
            <a:endParaRPr lang="en-US" altLang="en-US" dirty="0"/>
          </a:p>
        </p:txBody>
      </p:sp>
    </p:spTree>
    <p:custDataLst>
      <p:tags r:id="rId1"/>
    </p:custDataLst>
    <p:extLst>
      <p:ext uri="{BB962C8B-B14F-4D97-AF65-F5344CB8AC3E}">
        <p14:creationId xmlns:p14="http://schemas.microsoft.com/office/powerpoint/2010/main" val="396682311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890080" cy="1143000"/>
          </a:xfrm>
        </p:spPr>
        <p:txBody>
          <a:bodyPr>
            <a:normAutofit fontScale="90000"/>
          </a:bodyPr>
          <a:lstStyle/>
          <a:p>
            <a:r>
              <a:rPr lang="en-US" altLang="en-US" b="1" i="1" dirty="0">
                <a:solidFill>
                  <a:srgbClr val="00642D"/>
                </a:solidFill>
              </a:rPr>
              <a:t>Consommation de cannabis au Canada</a:t>
            </a:r>
            <a:endParaRPr lang="en-CA" dirty="0"/>
          </a:p>
        </p:txBody>
      </p:sp>
      <p:sp>
        <p:nvSpPr>
          <p:cNvPr id="3" name="Content Placeholder 2"/>
          <p:cNvSpPr>
            <a:spLocks noGrp="1"/>
          </p:cNvSpPr>
          <p:nvPr>
            <p:ph idx="1"/>
          </p:nvPr>
        </p:nvSpPr>
        <p:spPr>
          <a:xfrm>
            <a:off x="1187624" y="1340768"/>
            <a:ext cx="6192688" cy="4824536"/>
          </a:xfrm>
        </p:spPr>
        <p:txBody>
          <a:bodyPr anchor="b">
            <a:normAutofit fontScale="77500" lnSpcReduction="20000"/>
          </a:bodyPr>
          <a:lstStyle/>
          <a:p>
            <a:pPr marL="0" indent="0">
              <a:spcAft>
                <a:spcPts val="1200"/>
              </a:spcAft>
              <a:buNone/>
            </a:pPr>
            <a:r>
              <a:rPr lang="fr-FR" sz="3500" dirty="0"/>
              <a:t>Enquête canadienne sur le cannabis (2018) </a:t>
            </a:r>
          </a:p>
          <a:p>
            <a:pPr marL="457200" indent="-457200">
              <a:spcAft>
                <a:spcPts val="1200"/>
              </a:spcAft>
            </a:pPr>
            <a:r>
              <a:rPr lang="en-US" sz="3500" dirty="0"/>
              <a:t>Qui consomme du cannabis?</a:t>
            </a:r>
          </a:p>
          <a:p>
            <a:pPr lvl="1">
              <a:lnSpc>
                <a:spcPct val="120000"/>
              </a:lnSpc>
              <a:spcAft>
                <a:spcPts val="600"/>
              </a:spcAft>
            </a:pPr>
            <a:r>
              <a:rPr lang="en-US" sz="3000" dirty="0"/>
              <a:t>Un total de 22 % des répondants (âgés de  16 ans et plus) avaient consommé du cannabis au cours des 12 derniers mois</a:t>
            </a:r>
          </a:p>
          <a:p>
            <a:pPr lvl="1">
              <a:lnSpc>
                <a:spcPct val="120000"/>
              </a:lnSpc>
              <a:spcAft>
                <a:spcPts val="600"/>
              </a:spcAft>
            </a:pPr>
            <a:r>
              <a:rPr lang="fr-FR" sz="3000" dirty="0"/>
              <a:t>Répondants âgés de 16 à 24 ans : Consommation deux fois plus élevée que chez les répondants âgés de 25 ans et plus</a:t>
            </a:r>
            <a:r>
              <a:rPr lang="en-US" sz="3000" dirty="0"/>
              <a:t> </a:t>
            </a:r>
          </a:p>
          <a:p>
            <a:pPr lvl="1">
              <a:lnSpc>
                <a:spcPct val="120000"/>
              </a:lnSpc>
              <a:spcAft>
                <a:spcPts val="600"/>
              </a:spcAft>
            </a:pPr>
            <a:r>
              <a:rPr lang="en-US" sz="3000" dirty="0"/>
              <a:t>Âge moyen à la première consommation de cannabis : 19 ans</a:t>
            </a:r>
          </a:p>
        </p:txBody>
      </p:sp>
      <p:pic>
        <p:nvPicPr>
          <p:cNvPr id="4" name="Picture 2" descr="C:\Users\cbwaddell\AppData\Local\Microsoft\Windows\INetCache\IE\JOS48SQJ\T--Manchester--surveypic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1944266"/>
            <a:ext cx="1770113" cy="13573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8452" y="2636002"/>
            <a:ext cx="685800" cy="17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8027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890080" cy="1143000"/>
          </a:xfrm>
        </p:spPr>
        <p:txBody>
          <a:bodyPr>
            <a:normAutofit fontScale="90000"/>
          </a:bodyPr>
          <a:lstStyle/>
          <a:p>
            <a:r>
              <a:rPr lang="en-US" altLang="en-US" b="1" i="1" dirty="0">
                <a:solidFill>
                  <a:srgbClr val="00642D"/>
                </a:solidFill>
              </a:rPr>
              <a:t>Consommation de cannabis au Canada</a:t>
            </a:r>
            <a:endParaRPr lang="en-CA" dirty="0"/>
          </a:p>
        </p:txBody>
      </p:sp>
      <p:sp>
        <p:nvSpPr>
          <p:cNvPr id="3" name="Content Placeholder 2"/>
          <p:cNvSpPr>
            <a:spLocks noGrp="1"/>
          </p:cNvSpPr>
          <p:nvPr>
            <p:ph idx="1"/>
          </p:nvPr>
        </p:nvSpPr>
        <p:spPr>
          <a:xfrm>
            <a:off x="1435608" y="1447800"/>
            <a:ext cx="7498080" cy="3277344"/>
          </a:xfrm>
        </p:spPr>
        <p:txBody>
          <a:bodyPr anchor="b">
            <a:normAutofit lnSpcReduction="10000"/>
          </a:bodyPr>
          <a:lstStyle/>
          <a:p>
            <a:pPr marL="0" indent="0">
              <a:spcAft>
                <a:spcPts val="1200"/>
              </a:spcAft>
              <a:buNone/>
            </a:pPr>
            <a:r>
              <a:rPr lang="fr-FR" dirty="0"/>
              <a:t>Enquête canadienne sur le cannabis </a:t>
            </a:r>
            <a:r>
              <a:rPr lang="en-US" dirty="0"/>
              <a:t>(2018)</a:t>
            </a:r>
          </a:p>
          <a:p>
            <a:pPr>
              <a:lnSpc>
                <a:spcPct val="120000"/>
              </a:lnSpc>
              <a:spcAft>
                <a:spcPts val="600"/>
              </a:spcAft>
            </a:pPr>
            <a:r>
              <a:rPr lang="en-US" dirty="0"/>
              <a:t>À quelle fréquence?</a:t>
            </a:r>
          </a:p>
          <a:p>
            <a:pPr lvl="1">
              <a:lnSpc>
                <a:spcPct val="120000"/>
              </a:lnSpc>
              <a:spcAft>
                <a:spcPts val="600"/>
              </a:spcAft>
            </a:pPr>
            <a:r>
              <a:rPr lang="en-US" dirty="0"/>
              <a:t>Quotidiennement : 19 %</a:t>
            </a:r>
          </a:p>
          <a:p>
            <a:pPr lvl="1">
              <a:lnSpc>
                <a:spcPct val="120000"/>
              </a:lnSpc>
              <a:spcAft>
                <a:spcPts val="600"/>
              </a:spcAft>
            </a:pPr>
            <a:r>
              <a:rPr lang="en-US" dirty="0"/>
              <a:t>Trois jours par mois ou moins : 55 %</a:t>
            </a:r>
          </a:p>
          <a:p>
            <a:pPr lvl="1">
              <a:lnSpc>
                <a:spcPct val="120000"/>
              </a:lnSpc>
              <a:spcAft>
                <a:spcPts val="600"/>
              </a:spcAft>
            </a:pPr>
            <a:r>
              <a:rPr lang="en-US" dirty="0"/>
              <a:t>Un jour par mois ou moins : 35 %</a:t>
            </a:r>
          </a:p>
        </p:txBody>
      </p:sp>
      <p:pic>
        <p:nvPicPr>
          <p:cNvPr id="1026" name="Picture 2" descr="C:\Users\cbwaddell\AppData\Local\Microsoft\Windows\INetCache\IE\JOS48SQJ\T--Manchester--surveypic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4137" y="2132856"/>
            <a:ext cx="2065962" cy="15841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7458" y="2969332"/>
            <a:ext cx="694948" cy="21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0762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b="1" i="1" dirty="0">
                <a:solidFill>
                  <a:srgbClr val="00642D"/>
                </a:solidFill>
              </a:rPr>
              <a:t>Consommation de cannabis au Canada</a:t>
            </a:r>
            <a:endParaRPr lang="en-CA" dirty="0"/>
          </a:p>
        </p:txBody>
      </p:sp>
      <p:sp>
        <p:nvSpPr>
          <p:cNvPr id="3" name="Content Placeholder 2"/>
          <p:cNvSpPr>
            <a:spLocks noGrp="1"/>
          </p:cNvSpPr>
          <p:nvPr>
            <p:ph idx="1"/>
          </p:nvPr>
        </p:nvSpPr>
        <p:spPr>
          <a:xfrm>
            <a:off x="1435608" y="1447800"/>
            <a:ext cx="7498080" cy="5077544"/>
          </a:xfrm>
        </p:spPr>
        <p:txBody>
          <a:bodyPr>
            <a:normAutofit fontScale="92500" lnSpcReduction="20000"/>
          </a:bodyPr>
          <a:lstStyle/>
          <a:p>
            <a:pPr marL="0" indent="0">
              <a:buNone/>
            </a:pPr>
            <a:r>
              <a:rPr lang="en-US" dirty="0"/>
              <a:t>Consommation de cannabis pour ressentir ses effets psychotropes avant ou pendant l’école ou le travail</a:t>
            </a:r>
          </a:p>
          <a:p>
            <a:endParaRPr lang="en-US" sz="1000" dirty="0"/>
          </a:p>
          <a:p>
            <a:r>
              <a:rPr lang="en-US" dirty="0"/>
              <a:t> École</a:t>
            </a:r>
          </a:p>
          <a:p>
            <a:pPr lvl="1"/>
            <a:r>
              <a:rPr lang="en-US" dirty="0"/>
              <a:t>Jamais : 53 %</a:t>
            </a:r>
          </a:p>
          <a:p>
            <a:pPr lvl="1"/>
            <a:r>
              <a:rPr lang="en-US" dirty="0"/>
              <a:t>Rarement : 27 %</a:t>
            </a:r>
          </a:p>
          <a:p>
            <a:pPr lvl="1"/>
            <a:r>
              <a:rPr lang="en-US" dirty="0"/>
              <a:t>Chaque semaine : 12 %</a:t>
            </a:r>
          </a:p>
          <a:p>
            <a:pPr lvl="1"/>
            <a:endParaRPr lang="en-US" dirty="0"/>
          </a:p>
          <a:p>
            <a:r>
              <a:rPr lang="en-US" dirty="0"/>
              <a:t>Travail</a:t>
            </a:r>
          </a:p>
          <a:p>
            <a:pPr lvl="1"/>
            <a:r>
              <a:rPr lang="en-US" dirty="0"/>
              <a:t>Jamais : 64 %</a:t>
            </a:r>
          </a:p>
          <a:p>
            <a:pPr lvl="1"/>
            <a:r>
              <a:rPr lang="en-US" dirty="0"/>
              <a:t>Rarement : 15 %</a:t>
            </a:r>
          </a:p>
          <a:p>
            <a:pPr lvl="1"/>
            <a:r>
              <a:rPr lang="en-US" dirty="0"/>
              <a:t>Chaque semaine : 8 %</a:t>
            </a:r>
            <a:endParaRPr lang="en-CA" dirty="0"/>
          </a:p>
        </p:txBody>
      </p:sp>
      <p:pic>
        <p:nvPicPr>
          <p:cNvPr id="2051" name="Picture 3" descr="C:\Program Files (x86)\Microsoft Office\MEDIA\CAGCAT10\j0183328.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6859" y="2780928"/>
            <a:ext cx="1218583"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6150" y="4581128"/>
            <a:ext cx="1713099"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5534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88640"/>
            <a:ext cx="7653536" cy="1224136"/>
          </a:xfrm>
        </p:spPr>
        <p:txBody>
          <a:bodyPr>
            <a:normAutofit/>
          </a:bodyPr>
          <a:lstStyle/>
          <a:p>
            <a:r>
              <a:rPr lang="en-US" altLang="en-US" b="1" i="1" dirty="0">
                <a:solidFill>
                  <a:srgbClr val="00642D"/>
                </a:solidFill>
              </a:rPr>
              <a:t>Effets possibles du cannabis</a:t>
            </a:r>
            <a:endParaRPr lang="en-CA" dirty="0"/>
          </a:p>
        </p:txBody>
      </p:sp>
      <p:sp>
        <p:nvSpPr>
          <p:cNvPr id="3" name="Content Placeholder 2"/>
          <p:cNvSpPr>
            <a:spLocks noGrp="1"/>
          </p:cNvSpPr>
          <p:nvPr>
            <p:ph idx="1"/>
          </p:nvPr>
        </p:nvSpPr>
        <p:spPr/>
        <p:txBody>
          <a:bodyPr>
            <a:normAutofit/>
          </a:bodyPr>
          <a:lstStyle/>
          <a:p>
            <a:r>
              <a:rPr lang="en-US" dirty="0"/>
              <a:t>Effets possibles à court terme </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70758382"/>
              </p:ext>
            </p:extLst>
          </p:nvPr>
        </p:nvGraphicFramePr>
        <p:xfrm>
          <a:off x="1187624" y="2276872"/>
          <a:ext cx="7776864" cy="4445456"/>
        </p:xfrm>
        <a:graphic>
          <a:graphicData uri="http://schemas.openxmlformats.org/drawingml/2006/table">
            <a:tbl>
              <a:tblPr firstRow="1" bandRow="1">
                <a:tableStyleId>{073A0DAA-6AF3-43AB-8588-CEC1D06C72B9}</a:tableStyleId>
              </a:tblPr>
              <a:tblGrid>
                <a:gridCol w="3636404">
                  <a:extLst>
                    <a:ext uri="{9D8B030D-6E8A-4147-A177-3AD203B41FA5}">
                      <a16:colId xmlns:a16="http://schemas.microsoft.com/office/drawing/2014/main" val="20000"/>
                    </a:ext>
                  </a:extLst>
                </a:gridCol>
                <a:gridCol w="4140460">
                  <a:extLst>
                    <a:ext uri="{9D8B030D-6E8A-4147-A177-3AD203B41FA5}">
                      <a16:colId xmlns:a16="http://schemas.microsoft.com/office/drawing/2014/main" val="20001"/>
                    </a:ext>
                  </a:extLst>
                </a:gridCol>
              </a:tblGrid>
              <a:tr h="504056">
                <a:tc>
                  <a:txBody>
                    <a:bodyPr/>
                    <a:lstStyle/>
                    <a:p>
                      <a:r>
                        <a:rPr lang="en-US" sz="2400" dirty="0">
                          <a:solidFill>
                            <a:schemeClr val="tx1"/>
                          </a:solidFill>
                        </a:rPr>
                        <a:t>Positifs / Agréables</a:t>
                      </a:r>
                      <a:endParaRPr lang="en-CA"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400" dirty="0">
                          <a:solidFill>
                            <a:schemeClr val="tx1"/>
                          </a:solidFill>
                        </a:rPr>
                        <a:t>Néfastes / Désagréables</a:t>
                      </a:r>
                      <a:endParaRPr lang="en-CA"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504056">
                <a:tc>
                  <a:txBody>
                    <a:bodyPr/>
                    <a:lstStyle/>
                    <a:p>
                      <a:pPr marL="0" indent="0">
                        <a:buFont typeface="Arial" pitchFamily="34" charset="0"/>
                        <a:buNone/>
                      </a:pPr>
                      <a:r>
                        <a:rPr lang="fr-FR" sz="2000" dirty="0"/>
                        <a:t>Sensation d’euphorie (« high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t>Confusion</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04056">
                <a:tc>
                  <a:txBody>
                    <a:bodyPr/>
                    <a:lstStyle/>
                    <a:p>
                      <a:r>
                        <a:rPr lang="en-US" sz="2000" dirty="0"/>
                        <a:t>Sensation de bien-être</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t>Somnolence</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04056">
                <a:tc>
                  <a:txBody>
                    <a:bodyPr/>
                    <a:lstStyle/>
                    <a:p>
                      <a:r>
                        <a:rPr lang="en-US" sz="2000" dirty="0"/>
                        <a:t>Sentiment de détente</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t>Difficulté à concentrer, à se souvenir</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20080">
                <a:tc rowSpan="4">
                  <a:txBody>
                    <a:bodyPr/>
                    <a:lstStyle/>
                    <a:p>
                      <a:r>
                        <a:rPr lang="en-US" sz="2000" dirty="0"/>
                        <a:t>Expériences</a:t>
                      </a:r>
                      <a:r>
                        <a:rPr lang="en-US" sz="2000" baseline="0" dirty="0"/>
                        <a:t> sensorielles accrues (vue, goût, odorat, ouïe, toucher) </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t>Anxiété,</a:t>
                      </a:r>
                      <a:r>
                        <a:rPr lang="en-US" sz="2000" baseline="0" dirty="0"/>
                        <a:t> peur ou panique</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04056">
                <a:tc vMerge="1">
                  <a:txBody>
                    <a:bodyPr/>
                    <a:lstStyle/>
                    <a:p>
                      <a:endParaRPr lang="en-CA" dirty="0"/>
                    </a:p>
                  </a:txBody>
                  <a:tcPr/>
                </a:tc>
                <a:tc>
                  <a:txBody>
                    <a:bodyPr/>
                    <a:lstStyle/>
                    <a:p>
                      <a:r>
                        <a:rPr lang="en-US" sz="2000" dirty="0"/>
                        <a:t>Vaisseaux sanguins endommagés par la fumée</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04056">
                <a:tc vMerge="1">
                  <a:txBody>
                    <a:bodyPr/>
                    <a:lstStyle/>
                    <a:p>
                      <a:endParaRPr lang="en-CA" dirty="0"/>
                    </a:p>
                  </a:txBody>
                  <a:tcPr/>
                </a:tc>
                <a:tc>
                  <a:txBody>
                    <a:bodyPr/>
                    <a:lstStyle/>
                    <a:p>
                      <a:r>
                        <a:rPr lang="en-US" sz="2000" dirty="0"/>
                        <a:t>Accélération du rythme cardiaque</a:t>
                      </a:r>
                      <a:endParaRPr lang="en-CA"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04056">
                <a:tc vMerge="1">
                  <a:txBody>
                    <a:bodyPr/>
                    <a:lstStyle/>
                    <a:p>
                      <a:endParaRPr lang="en-CA" dirty="0"/>
                    </a:p>
                  </a:txBody>
                  <a:tcPr/>
                </a:tc>
                <a:tc>
                  <a:txBody>
                    <a:bodyPr/>
                    <a:lstStyle/>
                    <a:p>
                      <a:r>
                        <a:rPr lang="fr-FR" sz="2000" dirty="0"/>
                        <a:t>Paranoïa, délires et hallucinations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5" name="Rectangle 4"/>
          <p:cNvSpPr/>
          <p:nvPr/>
        </p:nvSpPr>
        <p:spPr>
          <a:xfrm>
            <a:off x="539551" y="341572"/>
            <a:ext cx="92365" cy="184666"/>
          </a:xfrm>
          <a:prstGeom prst="rect">
            <a:avLst/>
          </a:prstGeom>
        </p:spPr>
        <p:txBody>
          <a:bodyPr wrap="square">
            <a:spAutoFit/>
          </a:bodyPr>
          <a:lstStyle/>
          <a:p>
            <a:endParaRPr lang="en-US" dirty="0"/>
          </a:p>
        </p:txBody>
      </p:sp>
    </p:spTree>
    <p:extLst>
      <p:ext uri="{BB962C8B-B14F-4D97-AF65-F5344CB8AC3E}">
        <p14:creationId xmlns:p14="http://schemas.microsoft.com/office/powerpoint/2010/main" val="179431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60648"/>
            <a:ext cx="7653536" cy="1080120"/>
          </a:xfrm>
        </p:spPr>
        <p:txBody>
          <a:bodyPr>
            <a:normAutofit/>
          </a:bodyPr>
          <a:lstStyle/>
          <a:p>
            <a:r>
              <a:rPr lang="en-US" altLang="en-US" b="1" i="1" dirty="0">
                <a:solidFill>
                  <a:srgbClr val="00642D"/>
                </a:solidFill>
              </a:rPr>
              <a:t>Effets possibles du cannabis</a:t>
            </a:r>
            <a:endParaRPr lang="en-CA" dirty="0"/>
          </a:p>
        </p:txBody>
      </p:sp>
      <p:sp>
        <p:nvSpPr>
          <p:cNvPr id="3" name="Content Placeholder 2"/>
          <p:cNvSpPr>
            <a:spLocks noGrp="1"/>
          </p:cNvSpPr>
          <p:nvPr>
            <p:ph idx="1"/>
          </p:nvPr>
        </p:nvSpPr>
        <p:spPr>
          <a:xfrm>
            <a:off x="971600" y="1628800"/>
            <a:ext cx="7992888" cy="4886003"/>
          </a:xfrm>
        </p:spPr>
        <p:txBody>
          <a:bodyPr>
            <a:normAutofit fontScale="77500" lnSpcReduction="20000"/>
          </a:bodyPr>
          <a:lstStyle/>
          <a:p>
            <a:r>
              <a:rPr lang="en-US" dirty="0"/>
              <a:t>Effets possibles à long terme sur la santé (consommation quotidienne ou chaque semaine se poursuivant sur des semaines, des mois ou des années)</a:t>
            </a:r>
            <a:endParaRPr lang="fr-FR" dirty="0"/>
          </a:p>
          <a:p>
            <a:endParaRPr lang="en-US" sz="1900" dirty="0"/>
          </a:p>
          <a:p>
            <a:pPr lvl="1"/>
            <a:r>
              <a:rPr lang="en-CA" dirty="0"/>
              <a:t>Risque accru de dépendance</a:t>
            </a:r>
          </a:p>
          <a:p>
            <a:pPr lvl="1"/>
            <a:r>
              <a:rPr lang="fr-FR" dirty="0"/>
              <a:t>Nuit à la mémoire, à la concentration et à l’intelligence (QI)</a:t>
            </a:r>
          </a:p>
          <a:p>
            <a:pPr lvl="1"/>
            <a:r>
              <a:rPr lang="en-US" dirty="0"/>
              <a:t>Bronchite, infection pulmonaire, toux chronique (inhalation de la fumée)</a:t>
            </a:r>
          </a:p>
          <a:p>
            <a:pPr lvl="1"/>
            <a:endParaRPr lang="en-US" dirty="0"/>
          </a:p>
          <a:p>
            <a:r>
              <a:rPr lang="en-US" dirty="0"/>
              <a:t>Les effets semblent aller en s’aggravant si vous : </a:t>
            </a:r>
          </a:p>
          <a:p>
            <a:pPr lvl="1"/>
            <a:r>
              <a:rPr lang="fr-FR" dirty="0"/>
              <a:t>avez commencé à en consommer au début de       l’adolescence</a:t>
            </a:r>
            <a:endParaRPr lang="en-US" dirty="0"/>
          </a:p>
          <a:p>
            <a:pPr lvl="1"/>
            <a:r>
              <a:rPr lang="fr-FR" dirty="0"/>
              <a:t>en consommez régulièrement et sur une longue            périod</a:t>
            </a:r>
            <a:r>
              <a:rPr lang="en-US" dirty="0"/>
              <a:t>e</a:t>
            </a:r>
          </a:p>
          <a:p>
            <a:endParaRPr lang="en-CA"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5229200"/>
            <a:ext cx="1440160" cy="1440160"/>
          </a:xfrm>
          <a:prstGeom prst="rect">
            <a:avLst/>
          </a:prstGeom>
        </p:spPr>
      </p:pic>
    </p:spTree>
    <p:extLst>
      <p:ext uri="{BB962C8B-B14F-4D97-AF65-F5344CB8AC3E}">
        <p14:creationId xmlns:p14="http://schemas.microsoft.com/office/powerpoint/2010/main" val="3479617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7643192" cy="1138138"/>
          </a:xfrm>
        </p:spPr>
        <p:txBody>
          <a:bodyPr>
            <a:normAutofit/>
          </a:bodyPr>
          <a:lstStyle/>
          <a:p>
            <a:r>
              <a:rPr lang="en-US" altLang="en-US" b="1" i="1" dirty="0">
                <a:solidFill>
                  <a:srgbClr val="00642D"/>
                </a:solidFill>
              </a:rPr>
              <a:t>Cannabis à des fins médicales </a:t>
            </a:r>
            <a:endParaRPr lang="en-CA" dirty="0"/>
          </a:p>
        </p:txBody>
      </p:sp>
      <p:sp>
        <p:nvSpPr>
          <p:cNvPr id="3" name="Content Placeholder 2"/>
          <p:cNvSpPr>
            <a:spLocks noGrp="1"/>
          </p:cNvSpPr>
          <p:nvPr>
            <p:ph idx="1"/>
          </p:nvPr>
        </p:nvSpPr>
        <p:spPr/>
        <p:txBody>
          <a:bodyPr>
            <a:normAutofit fontScale="85000" lnSpcReduction="20000"/>
          </a:bodyPr>
          <a:lstStyle/>
          <a:p>
            <a:r>
              <a:rPr lang="en-US" dirty="0"/>
              <a:t>Usages thérapeutiques possibles</a:t>
            </a:r>
          </a:p>
          <a:p>
            <a:pPr lvl="1"/>
            <a:r>
              <a:rPr lang="fr-FR" dirty="0"/>
              <a:t>Nausées et vomissements induits par la chimiothérapie</a:t>
            </a:r>
            <a:endParaRPr lang="en-US" dirty="0"/>
          </a:p>
          <a:p>
            <a:pPr lvl="1"/>
            <a:r>
              <a:rPr lang="en-US" dirty="0"/>
              <a:t>Sclérose en plaques</a:t>
            </a:r>
          </a:p>
          <a:p>
            <a:pPr lvl="1"/>
            <a:r>
              <a:rPr lang="en-US" dirty="0"/>
              <a:t>Douleur chronique</a:t>
            </a:r>
          </a:p>
          <a:p>
            <a:pPr lvl="1"/>
            <a:r>
              <a:rPr lang="en-US" dirty="0"/>
              <a:t>Anxiété et dépression</a:t>
            </a:r>
          </a:p>
          <a:p>
            <a:pPr lvl="1"/>
            <a:r>
              <a:rPr lang="en-US" dirty="0"/>
              <a:t>Troubles du sommeil</a:t>
            </a:r>
          </a:p>
          <a:p>
            <a:pPr lvl="1"/>
            <a:r>
              <a:rPr lang="en-US" dirty="0"/>
              <a:t>Inflammation</a:t>
            </a:r>
          </a:p>
          <a:p>
            <a:pPr lvl="1"/>
            <a:r>
              <a:rPr lang="en-US" dirty="0"/>
              <a:t>Syndrome du </a:t>
            </a:r>
            <a:r>
              <a:rPr lang="en-US" dirty="0" err="1"/>
              <a:t>côlon</a:t>
            </a:r>
            <a:r>
              <a:rPr lang="en-US" dirty="0"/>
              <a:t> irritable</a:t>
            </a:r>
          </a:p>
          <a:p>
            <a:pPr marL="82296" indent="0">
              <a:buNone/>
            </a:pPr>
            <a:endParaRPr lang="en-US" dirty="0"/>
          </a:p>
          <a:p>
            <a:pPr marL="82296" indent="0">
              <a:buNone/>
            </a:pPr>
            <a:r>
              <a:rPr lang="en-US" sz="2600" dirty="0"/>
              <a:t>REMARQUE</a:t>
            </a:r>
            <a:r>
              <a:rPr lang="en-US" dirty="0"/>
              <a:t>:</a:t>
            </a:r>
          </a:p>
          <a:p>
            <a:pPr marL="82296" indent="0">
              <a:buNone/>
            </a:pPr>
            <a:r>
              <a:rPr lang="en-US" sz="2400" dirty="0"/>
              <a:t>Le cannabis n’est considéré un produit thérapeutique que s’il a un </a:t>
            </a:r>
            <a:r>
              <a:rPr lang="en-US" sz="2400" dirty="0" err="1"/>
              <a:t>numéro</a:t>
            </a:r>
            <a:r>
              <a:rPr lang="en-US" sz="2400" dirty="0"/>
              <a:t> d’identification du médicament et est prescrit par un médecin. </a:t>
            </a:r>
            <a:endParaRPr lang="en-CA" sz="2400" dirty="0"/>
          </a:p>
        </p:txBody>
      </p:sp>
      <p:pic>
        <p:nvPicPr>
          <p:cNvPr id="3074" name="Picture 2" descr="C:\Users\cbwaddell\AppData\Local\Microsoft\Windows\INetCache\IE\BXXN4QJ0\Prescription-bottle-with-scrip-blank[1].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314" y="2564904"/>
            <a:ext cx="1897839" cy="2093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0693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0.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1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3.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4.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5.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6.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7.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8.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9.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1">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2D050"/>
      </a:accent4>
      <a:accent5>
        <a:srgbClr val="FFAD1C"/>
      </a:accent5>
      <a:accent6>
        <a:srgbClr val="B9AB6F"/>
      </a:accent6>
      <a:hlink>
        <a:srgbClr val="66AACD"/>
      </a:hlink>
      <a:folHlink>
        <a:srgbClr val="809DB3"/>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5802</TotalTime>
  <Words>4246</Words>
  <Application>Microsoft Office PowerPoint</Application>
  <PresentationFormat>On-screen Show (4:3)</PresentationFormat>
  <Paragraphs>517</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Century Gothic</vt:lpstr>
      <vt:lpstr>Courier New</vt:lpstr>
      <vt:lpstr>Gill Sans MT</vt:lpstr>
      <vt:lpstr>Verdana</vt:lpstr>
      <vt:lpstr>Wingdings 2</vt:lpstr>
      <vt:lpstr>Solstice</vt:lpstr>
      <vt:lpstr>LE TRAVAIL ET LE  CANNABIS : </vt:lpstr>
      <vt:lpstr>Qu’est-ce que le cannabis?</vt:lpstr>
      <vt:lpstr>Quelles sont les différentes façons de consommer le cannabis?</vt:lpstr>
      <vt:lpstr>Consommation de cannabis au Canada</vt:lpstr>
      <vt:lpstr>Consommation de cannabis au Canada</vt:lpstr>
      <vt:lpstr>Consommation de cannabis au Canada</vt:lpstr>
      <vt:lpstr>Effets possibles du cannabis</vt:lpstr>
      <vt:lpstr>Effets possibles du cannabis</vt:lpstr>
      <vt:lpstr>Cannabis à des fins médicales </vt:lpstr>
      <vt:lpstr>Le cannabis et la loi</vt:lpstr>
      <vt:lpstr>Le cannabis et la loi</vt:lpstr>
      <vt:lpstr>Le cannabis et la loi</vt:lpstr>
      <vt:lpstr>Le monde du travail</vt:lpstr>
      <vt:lpstr>Le monde du travail</vt:lpstr>
      <vt:lpstr>Des lieux de travail sécuritaires</vt:lpstr>
      <vt:lpstr>Des lieux de travail sécuritaires</vt:lpstr>
      <vt:lpstr>Le travailleur et la sécurité au travail</vt:lpstr>
      <vt:lpstr>Apte à travailler</vt:lpstr>
      <vt:lpstr>Que signifie « apte à travailler »?</vt:lpstr>
      <vt:lpstr> </vt:lpstr>
      <vt:lpstr>Facultés affaiblies</vt:lpstr>
      <vt:lpstr>Causes possibles de l’affaiblissement des facultés</vt:lpstr>
      <vt:lpstr>Causes possibles de l’affaiblissement des facultés</vt:lpstr>
      <vt:lpstr>Effets possibles du cannabis </vt:lpstr>
      <vt:lpstr>Première activité </vt:lpstr>
      <vt:lpstr>Législation en matière de santé et de sécurité au travail </vt:lpstr>
      <vt:lpstr>Politique sur les facultés affaiblies</vt:lpstr>
      <vt:lpstr>Modèle de politique sur les facultés affaiblies</vt:lpstr>
      <vt:lpstr>Deuxième activité</vt:lpstr>
      <vt:lpstr>Conclusion</vt:lpstr>
    </vt:vector>
  </TitlesOfParts>
  <Company>WorkSafeNB / Travail Sécuritaire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MacDonald, Jessica</dc:creator>
  <cp:lastModifiedBy>Krista Travers</cp:lastModifiedBy>
  <cp:revision>374</cp:revision>
  <cp:lastPrinted>2020-01-13T12:17:30Z</cp:lastPrinted>
  <dcterms:created xsi:type="dcterms:W3CDTF">2019-10-17T22:48:35Z</dcterms:created>
  <dcterms:modified xsi:type="dcterms:W3CDTF">2020-02-11T19:58:49Z</dcterms:modified>
</cp:coreProperties>
</file>